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y="5143500" cx="9144000"/>
  <p:notesSz cx="6858000" cy="9144000"/>
  <p:embeddedFontLst>
    <p:embeddedFont>
      <p:font typeface="Source Code Pro"/>
      <p:regular r:id="rId69"/>
      <p:bold r:id="rId70"/>
      <p:italic r:id="rId71"/>
      <p:boldItalic r:id="rId72"/>
    </p:embeddedFont>
    <p:embeddedFont>
      <p:font typeface="Oswald"/>
      <p:regular r:id="rId73"/>
      <p:bold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swald-regular.fntdata"/><Relationship Id="rId72" Type="http://schemas.openxmlformats.org/officeDocument/2006/relationships/font" Target="fonts/SourceCodePro-boldItalic.fntdata"/><Relationship Id="rId31" Type="http://schemas.openxmlformats.org/officeDocument/2006/relationships/slide" Target="slides/slide26.xml"/><Relationship Id="rId30" Type="http://schemas.openxmlformats.org/officeDocument/2006/relationships/slide" Target="slides/slide25.xml"/><Relationship Id="rId74" Type="http://schemas.openxmlformats.org/officeDocument/2006/relationships/font" Target="fonts/Oswald-bold.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SourceCodePro-italic.fntdata"/><Relationship Id="rId70" Type="http://schemas.openxmlformats.org/officeDocument/2006/relationships/font" Target="fonts/SourceCodePro-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SourceCodePro-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ad2204eebc_0_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ad2204eebc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ad377eab6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ad377eab6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ad377eab6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ad377eab6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ad377eab6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ad377eab6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ad377eab6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ad377eab6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ad377eab6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ad377eab6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ad377eab6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ad377eab6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ad377eab6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ad377eab6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aea094ea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aea094ea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aea094ea5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aea094ea5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ad2204eebc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ad2204eebc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aea094ea5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aea094ea5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aea094ea5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aea094ea5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aea094ea5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aea094ea5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aea094ea5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aea094ea5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aea094ea56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aea094ea56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aea094ea5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aea094ea5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aea094ea5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aea094ea5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aea094ea56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aea094ea56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aea094ea56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aea094ea5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aea094ea56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aea094ea56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aea094ea56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aea094ea56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aea094ea56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aea094ea56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aea094ea56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aea094ea56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aea094ea56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aea094ea5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aea094ea56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aea094ea56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aea094ea56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aea094ea56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aea094ea56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aea094ea56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aea094ea56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aea094ea56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aea094ea56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aea094ea5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aea094ea56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aea094ea5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aea094ea56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aea094ea56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ad2204eebc_0_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ad2204eebc_0_4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aea094ea56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aea094ea56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aea094ea56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aea094ea56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aea094ea56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aea094ea56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aea094ea56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aea094ea56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aea094ea56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aea094ea56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aea094ea56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aea094ea56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aea094ea56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aea094ea56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aea094ea56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aea094ea56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aea094ea56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aea094ea56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aea094ea56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aea094ea56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ad2204eebc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ad2204eebc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aea094ea56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aea094ea56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aea094ea56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aea094ea56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aea094ea56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aea094ea56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aea094ea56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aea094ea56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aea094ea56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aea094ea56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aea094ea56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aea094ea56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aea094ea56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aea094ea56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aea094ea56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aea094ea56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aea094ea56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aea094ea56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aea094ea56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aea094ea56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ad2204eebc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ad2204eebc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aea094ea56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aea094ea56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aea094ea56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aea094ea56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aea094ea56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aea094ea56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aea094ea56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aea094ea56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ad2204eebc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ad2204eebc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ad2204eebc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ad2204eebc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ad2204eebc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ad2204eebc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25" y="0"/>
            <a:ext cx="9144000" cy="312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411175" y="644300"/>
            <a:ext cx="8282400" cy="21090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p:txBody>
      </p:sp>
      <p:sp>
        <p:nvSpPr>
          <p:cNvPr id="13" name="Google Shape;13;p2"/>
          <p:cNvSpPr txBox="1"/>
          <p:nvPr>
            <p:ph idx="1" type="subTitle"/>
          </p:nvPr>
        </p:nvSpPr>
        <p:spPr>
          <a:xfrm>
            <a:off x="411175" y="3398250"/>
            <a:ext cx="8282400" cy="12606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cap="flat" cmpd="sng" w="28575">
            <a:solidFill>
              <a:schemeClr val="dk1"/>
            </a:solidFill>
            <a:prstDash val="lgDash"/>
            <a:round/>
            <a:headEnd len="sm" w="sm" type="none"/>
            <a:tailEnd len="sm" w="sm" type="none"/>
          </a:ln>
        </p:spPr>
      </p:cxnSp>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ph type="title"/>
          </p:nvPr>
        </p:nvSpPr>
        <p:spPr>
          <a:xfrm>
            <a:off x="430800" y="1889700"/>
            <a:ext cx="8282400" cy="15165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1" name="Google Shape;21;p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cap="flat" cmpd="sng" w="19050">
            <a:solidFill>
              <a:schemeClr val="dk2"/>
            </a:solidFill>
            <a:prstDash val="lgDash"/>
            <a:round/>
            <a:headEnd len="sm" w="sm" type="none"/>
            <a:tailEnd len="sm" w="sm" type="none"/>
          </a:ln>
        </p:spPr>
      </p:cxnSp>
      <p:sp>
        <p:nvSpPr>
          <p:cNvPr id="26" name="Google Shape;26;p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11700" y="1468825"/>
            <a:ext cx="3999900" cy="3099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832400" y="1468825"/>
            <a:ext cx="3999900" cy="3099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cap="flat" cmpd="sng" w="19050">
            <a:solidFill>
              <a:schemeClr val="dk2"/>
            </a:solidFill>
            <a:prstDash val="lgDash"/>
            <a:round/>
            <a:headEnd len="sm" w="sm" type="none"/>
            <a:tailEnd len="sm" w="sm" type="none"/>
          </a:ln>
        </p:spPr>
      </p:cxnSp>
      <p:sp>
        <p:nvSpPr>
          <p:cNvPr id="35" name="Google Shape;35;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11700" y="1618204"/>
            <a:ext cx="2808000" cy="2950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8" name="Shape 38"/>
        <p:cNvGrpSpPr/>
        <p:nvPr/>
      </p:nvGrpSpPr>
      <p:grpSpPr>
        <a:xfrm>
          <a:off x="0" y="0"/>
          <a:ext cx="0" cy="0"/>
          <a:chOff x="0" y="0"/>
          <a:chExt cx="0" cy="0"/>
        </a:xfrm>
      </p:grpSpPr>
      <p:sp>
        <p:nvSpPr>
          <p:cNvPr id="39" name="Google Shape;39;p8"/>
          <p:cNvSpPr txBox="1"/>
          <p:nvPr>
            <p:ph type="title"/>
          </p:nvPr>
        </p:nvSpPr>
        <p:spPr>
          <a:xfrm>
            <a:off x="490250" y="528900"/>
            <a:ext cx="5678100" cy="40857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1"/>
        </a:solidFill>
      </p:bgPr>
    </p:bg>
    <p:spTree>
      <p:nvGrpSpPr>
        <p:cNvPr id="4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577200" cy="0"/>
          </a:xfrm>
          <a:prstGeom prst="straightConnector1">
            <a:avLst/>
          </a:prstGeom>
          <a:noFill/>
          <a:ln cap="flat" cmpd="sng" w="19050">
            <a:solidFill>
              <a:schemeClr val="dk1"/>
            </a:solidFill>
            <a:prstDash val="lgDash"/>
            <a:round/>
            <a:headEnd len="sm" w="sm" type="none"/>
            <a:tailEnd len="sm" w="sm" type="none"/>
          </a:ln>
        </p:spPr>
      </p:cxnSp>
      <p:sp>
        <p:nvSpPr>
          <p:cNvPr id="44" name="Google Shape;44;p9"/>
          <p:cNvSpPr txBox="1"/>
          <p:nvPr>
            <p:ph type="title"/>
          </p:nvPr>
        </p:nvSpPr>
        <p:spPr>
          <a:xfrm>
            <a:off x="265500" y="1078750"/>
            <a:ext cx="4045200" cy="1789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p:txBody>
      </p:sp>
      <p:sp>
        <p:nvSpPr>
          <p:cNvPr id="45" name="Google Shape;45;p9"/>
          <p:cNvSpPr txBox="1"/>
          <p:nvPr>
            <p:ph idx="1" type="subTitle"/>
          </p:nvPr>
        </p:nvSpPr>
        <p:spPr>
          <a:xfrm>
            <a:off x="265500" y="29214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100"/>
              <a:buFont typeface="Oswald"/>
              <a:buNone/>
              <a:defRPr sz="2100">
                <a:latin typeface="Oswald"/>
                <a:ea typeface="Oswald"/>
                <a:cs typeface="Oswald"/>
                <a:sym typeface="Oswald"/>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dern-writer">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2500"/>
            <a:ext cx="8520600" cy="7335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p:txBody>
      </p:sp>
      <p:sp>
        <p:nvSpPr>
          <p:cNvPr id="7" name="Google Shape;7;p1"/>
          <p:cNvSpPr txBox="1"/>
          <p:nvPr>
            <p:ph idx="1" type="body"/>
          </p:nvPr>
        </p:nvSpPr>
        <p:spPr>
          <a:xfrm>
            <a:off x="311700" y="1468825"/>
            <a:ext cx="8520600" cy="3099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1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ctrTitle"/>
          </p:nvPr>
        </p:nvSpPr>
        <p:spPr>
          <a:xfrm>
            <a:off x="411175" y="644300"/>
            <a:ext cx="8282400" cy="210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Rosie’s BookList </a:t>
            </a:r>
            <a:endParaRPr/>
          </a:p>
          <a:p>
            <a:pPr indent="0" lvl="0" marL="0" rtl="0" algn="ctr">
              <a:spcBef>
                <a:spcPts val="0"/>
              </a:spcBef>
              <a:spcAft>
                <a:spcPts val="0"/>
              </a:spcAft>
              <a:buNone/>
            </a:pPr>
            <a:r>
              <a:rPr lang="en" sz="6100"/>
              <a:t>Theme:</a:t>
            </a:r>
            <a:r>
              <a:rPr lang="en" sz="6600"/>
              <a:t> My </a:t>
            </a:r>
            <a:r>
              <a:rPr lang="en" sz="6600"/>
              <a:t>Favorites</a:t>
            </a:r>
            <a:endParaRPr sz="6500"/>
          </a:p>
        </p:txBody>
      </p:sp>
      <p:sp>
        <p:nvSpPr>
          <p:cNvPr id="63" name="Google Shape;63;p13"/>
          <p:cNvSpPr txBox="1"/>
          <p:nvPr>
            <p:ph idx="1" type="subTitle"/>
          </p:nvPr>
        </p:nvSpPr>
        <p:spPr>
          <a:xfrm>
            <a:off x="311700" y="3753975"/>
            <a:ext cx="8520600" cy="97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t>EDLL 3100 Language &amp; Learning 1</a:t>
            </a:r>
            <a:endParaRPr sz="3100"/>
          </a:p>
          <a:p>
            <a:pPr indent="0" lvl="0" marL="0" rtl="0" algn="ctr">
              <a:spcBef>
                <a:spcPts val="0"/>
              </a:spcBef>
              <a:spcAft>
                <a:spcPts val="0"/>
              </a:spcAft>
              <a:buNone/>
            </a:pPr>
            <a:r>
              <a:rPr lang="en" sz="3100"/>
              <a:t>Section 1</a:t>
            </a:r>
            <a:endParaRPr sz="3100"/>
          </a:p>
          <a:p>
            <a:pPr indent="0" lvl="0" marL="0" rtl="0" algn="ctr">
              <a:spcBef>
                <a:spcPts val="0"/>
              </a:spcBef>
              <a:spcAft>
                <a:spcPts val="0"/>
              </a:spcAft>
              <a:buNone/>
            </a:pPr>
            <a:r>
              <a:rPr lang="en" sz="3100"/>
              <a:t>December 2020</a:t>
            </a:r>
            <a:endParaRPr sz="3100"/>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5" name="Shape 115"/>
        <p:cNvGrpSpPr/>
        <p:nvPr/>
      </p:nvGrpSpPr>
      <p:grpSpPr>
        <a:xfrm>
          <a:off x="0" y="0"/>
          <a:ext cx="0" cy="0"/>
          <a:chOff x="0" y="0"/>
          <a:chExt cx="0" cy="0"/>
        </a:xfrm>
      </p:grpSpPr>
      <p:pic>
        <p:nvPicPr>
          <p:cNvPr id="116" name="Google Shape;116;p22"/>
          <p:cNvPicPr preferRelativeResize="0"/>
          <p:nvPr/>
        </p:nvPicPr>
        <p:blipFill>
          <a:blip r:embed="rId3">
            <a:alphaModFix/>
          </a:blip>
          <a:stretch>
            <a:fillRect/>
          </a:stretch>
        </p:blipFill>
        <p:spPr>
          <a:xfrm>
            <a:off x="4908425" y="544825"/>
            <a:ext cx="2702575" cy="4053850"/>
          </a:xfrm>
          <a:prstGeom prst="rect">
            <a:avLst/>
          </a:prstGeom>
          <a:noFill/>
          <a:ln>
            <a:noFill/>
          </a:ln>
        </p:spPr>
      </p:pic>
      <p:sp>
        <p:nvSpPr>
          <p:cNvPr id="117" name="Google Shape;117;p22"/>
          <p:cNvSpPr txBox="1"/>
          <p:nvPr/>
        </p:nvSpPr>
        <p:spPr>
          <a:xfrm>
            <a:off x="413725" y="1890025"/>
            <a:ext cx="4362900" cy="62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FFFFFF"/>
                </a:solidFill>
                <a:latin typeface="Oswald"/>
                <a:ea typeface="Oswald"/>
                <a:cs typeface="Oswald"/>
                <a:sym typeface="Oswald"/>
              </a:rPr>
              <a:t>3. Charlie and the Chocolate Factory</a:t>
            </a:r>
            <a:endParaRPr sz="2500">
              <a:solidFill>
                <a:srgbClr val="FFFFFF"/>
              </a:solidFill>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Charlie and the </a:t>
            </a:r>
            <a:r>
              <a:rPr lang="en"/>
              <a:t>Chocolate</a:t>
            </a:r>
            <a:r>
              <a:rPr lang="en"/>
              <a:t> Factory (Fantasy Fun)</a:t>
            </a:r>
            <a:endParaRPr/>
          </a:p>
        </p:txBody>
      </p:sp>
      <p:sp>
        <p:nvSpPr>
          <p:cNvPr id="123" name="Google Shape;123;p23"/>
          <p:cNvSpPr txBox="1"/>
          <p:nvPr>
            <p:ph idx="1" type="body"/>
          </p:nvPr>
        </p:nvSpPr>
        <p:spPr>
          <a:xfrm>
            <a:off x="311700" y="1468825"/>
            <a:ext cx="8520600" cy="36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I have great memories of reading this book and then finally watching the movie. I love the message that is told, I feel like this is a great way to showcase how being humble and respectful can be rewarded in many ways. </a:t>
            </a:r>
            <a:endParaRPr sz="1400"/>
          </a:p>
          <a:p>
            <a:pPr indent="0" lvl="0" marL="0" rtl="0" algn="l">
              <a:spcBef>
                <a:spcPts val="1600"/>
              </a:spcBef>
              <a:spcAft>
                <a:spcPts val="0"/>
              </a:spcAft>
              <a:buNone/>
            </a:pPr>
            <a:r>
              <a:rPr b="1" i="1" lang="en" sz="1400"/>
              <a:t>Grade: </a:t>
            </a:r>
            <a:r>
              <a:rPr lang="en" sz="1400"/>
              <a:t>4-7</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Have the students understand the meaning behind the text</a:t>
            </a:r>
            <a:endParaRPr sz="1400"/>
          </a:p>
          <a:p>
            <a:pPr indent="-317500" lvl="0" marL="457200" rtl="0" algn="l">
              <a:spcBef>
                <a:spcPts val="0"/>
              </a:spcBef>
              <a:spcAft>
                <a:spcPts val="0"/>
              </a:spcAft>
              <a:buSzPts val="1400"/>
              <a:buChar char="●"/>
            </a:pPr>
            <a:r>
              <a:rPr lang="en" sz="1400"/>
              <a:t>Curricular Competencies (BC LA Curriculum)- Recognize and identify the role of personal, social, and cultural contexts, values, and perspectives in texts.</a:t>
            </a:r>
            <a:endParaRPr sz="1400"/>
          </a:p>
          <a:p>
            <a:pPr indent="-317500" lvl="0" marL="457200" rtl="0" algn="l">
              <a:spcBef>
                <a:spcPts val="0"/>
              </a:spcBef>
              <a:spcAft>
                <a:spcPts val="0"/>
              </a:spcAft>
              <a:buSzPts val="1400"/>
              <a:buChar char="●"/>
            </a:pPr>
            <a:r>
              <a:rPr lang="en" sz="1400"/>
              <a:t>Curricular Competencies (BC LA Curriculum)- Construct meaningful personal connections between self, text, and world</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Charlie and the Chocolate Factory (Fantasy Fun)- CONT.</a:t>
            </a:r>
            <a:endParaRPr/>
          </a:p>
        </p:txBody>
      </p:sp>
      <p:sp>
        <p:nvSpPr>
          <p:cNvPr id="129" name="Google Shape;129;p2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Asks students if they have watched or heard about the book. Then from there I would construct a purpose for reading this book ex: never let greed overcome your way of thinking.</a:t>
            </a:r>
            <a:endParaRPr sz="1400"/>
          </a:p>
          <a:p>
            <a:pPr indent="-317500" lvl="0" marL="457200" rtl="0" algn="l">
              <a:spcBef>
                <a:spcPts val="0"/>
              </a:spcBef>
              <a:spcAft>
                <a:spcPts val="0"/>
              </a:spcAft>
              <a:buSzPts val="1400"/>
              <a:buChar char="●"/>
            </a:pPr>
            <a:r>
              <a:rPr lang="en" sz="1400"/>
              <a:t>During &amp; Post Reading: This chapter book will be read over many weeks. Have the students do a creative project with the novel, maybe a art project. </a:t>
            </a:r>
            <a:endParaRPr sz="1400"/>
          </a:p>
          <a:p>
            <a:pPr indent="0" lvl="0" marL="457200" rtl="0" algn="l">
              <a:spcBef>
                <a:spcPts val="1600"/>
              </a:spcBef>
              <a:spcAft>
                <a:spcPts val="1600"/>
              </a:spcAft>
              <a:buNone/>
            </a:pPr>
            <a:r>
              <a:t/>
            </a: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3" name="Shape 133"/>
        <p:cNvGrpSpPr/>
        <p:nvPr/>
      </p:nvGrpSpPr>
      <p:grpSpPr>
        <a:xfrm>
          <a:off x="0" y="0"/>
          <a:ext cx="0" cy="0"/>
          <a:chOff x="0" y="0"/>
          <a:chExt cx="0" cy="0"/>
        </a:xfrm>
      </p:grpSpPr>
      <p:pic>
        <p:nvPicPr>
          <p:cNvPr id="134" name="Google Shape;134;p25"/>
          <p:cNvPicPr preferRelativeResize="0"/>
          <p:nvPr/>
        </p:nvPicPr>
        <p:blipFill>
          <a:blip r:embed="rId3">
            <a:alphaModFix/>
          </a:blip>
          <a:stretch>
            <a:fillRect/>
          </a:stretch>
        </p:blipFill>
        <p:spPr>
          <a:xfrm>
            <a:off x="4513500" y="517200"/>
            <a:ext cx="3776650" cy="3776650"/>
          </a:xfrm>
          <a:prstGeom prst="rect">
            <a:avLst/>
          </a:prstGeom>
          <a:noFill/>
          <a:ln>
            <a:noFill/>
          </a:ln>
        </p:spPr>
      </p:pic>
      <p:sp>
        <p:nvSpPr>
          <p:cNvPr id="135" name="Google Shape;135;p25"/>
          <p:cNvSpPr txBox="1"/>
          <p:nvPr/>
        </p:nvSpPr>
        <p:spPr>
          <a:xfrm>
            <a:off x="507775" y="1814800"/>
            <a:ext cx="3413400" cy="4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4. The Proudest Blue</a:t>
            </a:r>
            <a:endParaRPr sz="2800">
              <a:solidFill>
                <a:srgbClr val="FFFFFF"/>
              </a:solidFill>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Proudest Blue (Family Diversity)</a:t>
            </a:r>
            <a:endParaRPr/>
          </a:p>
        </p:txBody>
      </p:sp>
      <p:sp>
        <p:nvSpPr>
          <p:cNvPr id="141" name="Google Shape;141;p26"/>
          <p:cNvSpPr txBox="1"/>
          <p:nvPr>
            <p:ph idx="1" type="body"/>
          </p:nvPr>
        </p:nvSpPr>
        <p:spPr>
          <a:xfrm>
            <a:off x="311700" y="1468825"/>
            <a:ext cx="8520600" cy="36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story talks about cultural passages that some families go through when entering a certain age. It shines light to the issue many kids face much too often. I want my students to understand that wearing cultural clothing is nothing to be discouraged about but should be proud of. </a:t>
            </a:r>
            <a:endParaRPr sz="1400"/>
          </a:p>
          <a:p>
            <a:pPr indent="0" lvl="0" marL="0" rtl="0" algn="l">
              <a:spcBef>
                <a:spcPts val="1600"/>
              </a:spcBef>
              <a:spcAft>
                <a:spcPts val="0"/>
              </a:spcAft>
              <a:buNone/>
            </a:pPr>
            <a:r>
              <a:rPr b="1" i="1" lang="en" sz="1400"/>
              <a:t>Grade:</a:t>
            </a:r>
            <a:r>
              <a:rPr lang="en" sz="1400"/>
              <a:t> 4-7</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Have students understand the meaning behind family/ cultural diversity </a:t>
            </a:r>
            <a:endParaRPr sz="1400"/>
          </a:p>
          <a:p>
            <a:pPr indent="-317500" lvl="0" marL="457200" rtl="0" algn="l">
              <a:spcBef>
                <a:spcPts val="0"/>
              </a:spcBef>
              <a:spcAft>
                <a:spcPts val="0"/>
              </a:spcAft>
              <a:buSzPts val="1400"/>
              <a:buChar char="●"/>
            </a:pPr>
            <a:r>
              <a:rPr lang="en" sz="1400"/>
              <a:t>Curricular Competencies (BC LA Curriculum)- Recognize and identify the role of personal, social, and cultural contexts, values, and perspectives in texts.</a:t>
            </a:r>
            <a:endParaRPr sz="1400"/>
          </a:p>
          <a:p>
            <a:pPr indent="-317500" lvl="0" marL="457200" rtl="0" algn="l">
              <a:spcBef>
                <a:spcPts val="0"/>
              </a:spcBef>
              <a:spcAft>
                <a:spcPts val="0"/>
              </a:spcAft>
              <a:buSzPts val="1400"/>
              <a:buChar char="●"/>
            </a:pPr>
            <a:r>
              <a:rPr lang="en" sz="1400"/>
              <a:t>Curricular Competencies (BC LA Curriculum)- Recognize how language constructs personal, social, and cultural identity</a:t>
            </a:r>
            <a:endParaRPr sz="1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Proudest Blue (Family Diversity)- CONT.</a:t>
            </a:r>
            <a:endParaRPr/>
          </a:p>
        </p:txBody>
      </p:sp>
      <p:sp>
        <p:nvSpPr>
          <p:cNvPr id="147" name="Google Shape;147;p27"/>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Go over the front cover and ask the students meaningful questions. Talk about the purpose of the read and the story behind it.</a:t>
            </a:r>
            <a:endParaRPr sz="1400"/>
          </a:p>
          <a:p>
            <a:pPr indent="-317500" lvl="0" marL="457200" rtl="0" algn="l">
              <a:spcBef>
                <a:spcPts val="0"/>
              </a:spcBef>
              <a:spcAft>
                <a:spcPts val="0"/>
              </a:spcAft>
              <a:buSzPts val="1400"/>
              <a:buChar char="●"/>
            </a:pPr>
            <a:r>
              <a:rPr lang="en" sz="1400"/>
              <a:t>During-reading: Monitor the understanding of the text, infer meaning when can, make connections with text </a:t>
            </a:r>
            <a:endParaRPr sz="1400"/>
          </a:p>
          <a:p>
            <a:pPr indent="-317500" lvl="0" marL="457200" rtl="0" algn="l">
              <a:spcBef>
                <a:spcPts val="0"/>
              </a:spcBef>
              <a:spcAft>
                <a:spcPts val="0"/>
              </a:spcAft>
              <a:buSzPts val="1400"/>
              <a:buChar char="●"/>
            </a:pPr>
            <a:r>
              <a:rPr lang="en" sz="1400"/>
              <a:t>Post-reading: clarify understanding of the novel, have students share experiences they have had with this issue, summarize/ final thoughts about book.</a:t>
            </a: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1" name="Shape 151"/>
        <p:cNvGrpSpPr/>
        <p:nvPr/>
      </p:nvGrpSpPr>
      <p:grpSpPr>
        <a:xfrm>
          <a:off x="0" y="0"/>
          <a:ext cx="0" cy="0"/>
          <a:chOff x="0" y="0"/>
          <a:chExt cx="0" cy="0"/>
        </a:xfrm>
      </p:grpSpPr>
      <p:pic>
        <p:nvPicPr>
          <p:cNvPr id="152" name="Google Shape;152;p28"/>
          <p:cNvPicPr preferRelativeResize="0"/>
          <p:nvPr/>
        </p:nvPicPr>
        <p:blipFill>
          <a:blip r:embed="rId3">
            <a:alphaModFix/>
          </a:blip>
          <a:stretch>
            <a:fillRect/>
          </a:stretch>
        </p:blipFill>
        <p:spPr>
          <a:xfrm>
            <a:off x="4572000" y="616525"/>
            <a:ext cx="3082300" cy="3652475"/>
          </a:xfrm>
          <a:prstGeom prst="rect">
            <a:avLst/>
          </a:prstGeom>
          <a:noFill/>
          <a:ln>
            <a:noFill/>
          </a:ln>
        </p:spPr>
      </p:pic>
      <p:sp>
        <p:nvSpPr>
          <p:cNvPr id="153" name="Google Shape;153;p28"/>
          <p:cNvSpPr txBox="1"/>
          <p:nvPr/>
        </p:nvSpPr>
        <p:spPr>
          <a:xfrm>
            <a:off x="780450" y="1908825"/>
            <a:ext cx="3752100" cy="54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5. Annie’s Plaid Shirt</a:t>
            </a:r>
            <a:endParaRPr sz="2800">
              <a:solidFill>
                <a:srgbClr val="FFFFFF"/>
              </a:solidFill>
              <a:latin typeface="Oswald"/>
              <a:ea typeface="Oswald"/>
              <a:cs typeface="Oswald"/>
              <a:sym typeface="Oswa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Annie’s Plaid Shirt (Exploring Identity)</a:t>
            </a:r>
            <a:endParaRPr/>
          </a:p>
        </p:txBody>
      </p:sp>
      <p:sp>
        <p:nvSpPr>
          <p:cNvPr id="159" name="Google Shape;159;p29"/>
          <p:cNvSpPr txBox="1"/>
          <p:nvPr>
            <p:ph idx="1" type="body"/>
          </p:nvPr>
        </p:nvSpPr>
        <p:spPr>
          <a:xfrm>
            <a:off x="311700" y="1468825"/>
            <a:ext cx="8520600" cy="342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books tells a great story about a young girl who finds comfort in wearing her plaid shirt. I like how this book provides us with a such a simple but important message about identity. I know many of the students would relate to this book, because just a simple symbol like a shirt can create such an impactful message.</a:t>
            </a:r>
            <a:endParaRPr sz="1400"/>
          </a:p>
          <a:p>
            <a:pPr indent="0" lvl="0" marL="0" rtl="0" algn="l">
              <a:spcBef>
                <a:spcPts val="1600"/>
              </a:spcBef>
              <a:spcAft>
                <a:spcPts val="0"/>
              </a:spcAft>
              <a:buNone/>
            </a:pPr>
            <a:r>
              <a:rPr b="1" i="1" lang="en" sz="1400"/>
              <a:t>Grade: </a:t>
            </a:r>
            <a:r>
              <a:rPr lang="en" sz="1400"/>
              <a:t>4-5</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Have students understand the meaning behind identity </a:t>
            </a:r>
            <a:endParaRPr sz="1400"/>
          </a:p>
          <a:p>
            <a:pPr indent="-317500" lvl="0" marL="457200" rtl="0" algn="l">
              <a:spcBef>
                <a:spcPts val="0"/>
              </a:spcBef>
              <a:spcAft>
                <a:spcPts val="0"/>
              </a:spcAft>
              <a:buSzPts val="1400"/>
              <a:buChar char="●"/>
            </a:pPr>
            <a:r>
              <a:rPr lang="en" sz="1400"/>
              <a:t>Curricular Competencies (BC LA Curriculum)- Use personal experience and knowledge to connect to text and deepen understanding of self, community, and the world.</a:t>
            </a:r>
            <a:endParaRPr sz="1400"/>
          </a:p>
          <a:p>
            <a:pPr indent="0" lvl="0" marL="0" rtl="0" algn="l">
              <a:spcBef>
                <a:spcPts val="1600"/>
              </a:spcBef>
              <a:spcAft>
                <a:spcPts val="1600"/>
              </a:spcAft>
              <a:buNone/>
            </a:pPr>
            <a:r>
              <a:t/>
            </a:r>
            <a:endParaRPr b="1" i="1" sz="1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Annie’s Plaid Shirt (Exploring Identity)- CONT.</a:t>
            </a:r>
            <a:endParaRPr/>
          </a:p>
        </p:txBody>
      </p:sp>
      <p:sp>
        <p:nvSpPr>
          <p:cNvPr id="165" name="Google Shape;165;p30"/>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Go over the purpose of the reading, go over the front cover ask students what they see, start discussion- provide questions.</a:t>
            </a:r>
            <a:endParaRPr sz="1400"/>
          </a:p>
          <a:p>
            <a:pPr indent="-317500" lvl="0" marL="457200" rtl="0" algn="l">
              <a:spcBef>
                <a:spcPts val="0"/>
              </a:spcBef>
              <a:spcAft>
                <a:spcPts val="0"/>
              </a:spcAft>
              <a:buSzPts val="1400"/>
              <a:buChar char="●"/>
            </a:pPr>
            <a:r>
              <a:rPr lang="en" sz="1400"/>
              <a:t>During-reading: keep questioning the students about the images they are seeing, determine important ideas/ monitor understanding.</a:t>
            </a:r>
            <a:endParaRPr sz="1400"/>
          </a:p>
          <a:p>
            <a:pPr indent="-317500" lvl="0" marL="457200" rtl="0" algn="l">
              <a:spcBef>
                <a:spcPts val="0"/>
              </a:spcBef>
              <a:spcAft>
                <a:spcPts val="0"/>
              </a:spcAft>
              <a:buSzPts val="1400"/>
              <a:buChar char="●"/>
            </a:pPr>
            <a:r>
              <a:rPr lang="en" sz="1400"/>
              <a:t>Post-reading: clarify understanding,extend understanding in critical and creative ways- maybe have journal time so they can talk about what they just read.</a:t>
            </a:r>
            <a:endParaRPr sz="1400"/>
          </a:p>
          <a:p>
            <a:pPr indent="0" lvl="0" marL="0" rtl="0" algn="l">
              <a:spcBef>
                <a:spcPts val="1600"/>
              </a:spcBef>
              <a:spcAft>
                <a:spcPts val="1600"/>
              </a:spcAft>
              <a:buNone/>
            </a:pPr>
            <a:r>
              <a:t/>
            </a:r>
            <a:endParaRPr b="1" i="1" sz="1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9" name="Shape 169"/>
        <p:cNvGrpSpPr/>
        <p:nvPr/>
      </p:nvGrpSpPr>
      <p:grpSpPr>
        <a:xfrm>
          <a:off x="0" y="0"/>
          <a:ext cx="0" cy="0"/>
          <a:chOff x="0" y="0"/>
          <a:chExt cx="0" cy="0"/>
        </a:xfrm>
      </p:grpSpPr>
      <p:pic>
        <p:nvPicPr>
          <p:cNvPr id="170" name="Google Shape;170;p31"/>
          <p:cNvPicPr preferRelativeResize="0"/>
          <p:nvPr/>
        </p:nvPicPr>
        <p:blipFill>
          <a:blip r:embed="rId3">
            <a:alphaModFix/>
          </a:blip>
          <a:stretch>
            <a:fillRect/>
          </a:stretch>
        </p:blipFill>
        <p:spPr>
          <a:xfrm>
            <a:off x="4920000" y="528500"/>
            <a:ext cx="3411148" cy="3886298"/>
          </a:xfrm>
          <a:prstGeom prst="rect">
            <a:avLst/>
          </a:prstGeom>
          <a:noFill/>
          <a:ln>
            <a:noFill/>
          </a:ln>
        </p:spPr>
      </p:pic>
      <p:sp>
        <p:nvSpPr>
          <p:cNvPr id="171" name="Google Shape;171;p31"/>
          <p:cNvSpPr txBox="1"/>
          <p:nvPr/>
        </p:nvSpPr>
        <p:spPr>
          <a:xfrm>
            <a:off x="517200" y="1965150"/>
            <a:ext cx="4193700" cy="6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swald"/>
                <a:ea typeface="Oswald"/>
                <a:cs typeface="Oswald"/>
                <a:sym typeface="Oswald"/>
              </a:rPr>
              <a:t>6. How to Make an Apple Pie and see the World</a:t>
            </a:r>
            <a:endParaRPr sz="1800">
              <a:solidFill>
                <a:srgbClr val="FFFFFF"/>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Table of Contents </a:t>
            </a:r>
            <a:endParaRPr/>
          </a:p>
        </p:txBody>
      </p:sp>
      <p:sp>
        <p:nvSpPr>
          <p:cNvPr id="69" name="Google Shape;69;p14"/>
          <p:cNvSpPr txBox="1"/>
          <p:nvPr>
            <p:ph idx="1" type="body"/>
          </p:nvPr>
        </p:nvSpPr>
        <p:spPr>
          <a:xfrm>
            <a:off x="311700" y="1468825"/>
            <a:ext cx="8520600" cy="3336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Malala’s Magic Pencil</a:t>
            </a:r>
            <a:endParaRPr/>
          </a:p>
          <a:p>
            <a:pPr indent="-342900" lvl="0" marL="457200" rtl="0" algn="l">
              <a:spcBef>
                <a:spcPts val="0"/>
              </a:spcBef>
              <a:spcAft>
                <a:spcPts val="0"/>
              </a:spcAft>
              <a:buSzPts val="1800"/>
              <a:buAutoNum type="arabicPeriod"/>
            </a:pPr>
            <a:r>
              <a:rPr lang="en"/>
              <a:t>Love that Dog</a:t>
            </a:r>
            <a:endParaRPr/>
          </a:p>
          <a:p>
            <a:pPr indent="-342900" lvl="0" marL="457200" rtl="0" algn="l">
              <a:spcBef>
                <a:spcPts val="0"/>
              </a:spcBef>
              <a:spcAft>
                <a:spcPts val="0"/>
              </a:spcAft>
              <a:buSzPts val="1800"/>
              <a:buAutoNum type="arabicPeriod"/>
            </a:pPr>
            <a:r>
              <a:rPr lang="en"/>
              <a:t>Charlie and the Chocolate Factory</a:t>
            </a:r>
            <a:endParaRPr/>
          </a:p>
          <a:p>
            <a:pPr indent="-342900" lvl="0" marL="457200" rtl="0" algn="l">
              <a:spcBef>
                <a:spcPts val="0"/>
              </a:spcBef>
              <a:spcAft>
                <a:spcPts val="0"/>
              </a:spcAft>
              <a:buSzPts val="1800"/>
              <a:buAutoNum type="arabicPeriod"/>
            </a:pPr>
            <a:r>
              <a:rPr lang="en"/>
              <a:t>The Proudest Blue</a:t>
            </a:r>
            <a:endParaRPr/>
          </a:p>
          <a:p>
            <a:pPr indent="-342900" lvl="0" marL="457200" rtl="0" algn="l">
              <a:spcBef>
                <a:spcPts val="0"/>
              </a:spcBef>
              <a:spcAft>
                <a:spcPts val="0"/>
              </a:spcAft>
              <a:buSzPts val="1800"/>
              <a:buAutoNum type="arabicPeriod"/>
            </a:pPr>
            <a:r>
              <a:rPr lang="en"/>
              <a:t>Annie’s Plaid Shirt</a:t>
            </a:r>
            <a:endParaRPr/>
          </a:p>
          <a:p>
            <a:pPr indent="-342900" lvl="0" marL="457200" rtl="0" algn="l">
              <a:spcBef>
                <a:spcPts val="0"/>
              </a:spcBef>
              <a:spcAft>
                <a:spcPts val="0"/>
              </a:spcAft>
              <a:buSzPts val="1800"/>
              <a:buAutoNum type="arabicPeriod"/>
            </a:pPr>
            <a:r>
              <a:rPr lang="en"/>
              <a:t>How to make an Apple Pie and see the World</a:t>
            </a:r>
            <a:endParaRPr/>
          </a:p>
          <a:p>
            <a:pPr indent="-342900" lvl="0" marL="457200" rtl="0" algn="l">
              <a:spcBef>
                <a:spcPts val="0"/>
              </a:spcBef>
              <a:spcAft>
                <a:spcPts val="0"/>
              </a:spcAft>
              <a:buSzPts val="1800"/>
              <a:buAutoNum type="arabicPeriod"/>
            </a:pPr>
            <a:r>
              <a:rPr lang="en"/>
              <a:t>We are Water Protectors</a:t>
            </a:r>
            <a:endParaRPr/>
          </a:p>
          <a:p>
            <a:pPr indent="-342900" lvl="0" marL="457200" rtl="0" algn="l">
              <a:spcBef>
                <a:spcPts val="0"/>
              </a:spcBef>
              <a:spcAft>
                <a:spcPts val="0"/>
              </a:spcAft>
              <a:buSzPts val="1800"/>
              <a:buAutoNum type="arabicPeriod"/>
            </a:pPr>
            <a:r>
              <a:rPr lang="en"/>
              <a:t>A Computer Called Katherine</a:t>
            </a:r>
            <a:endParaRPr/>
          </a:p>
          <a:p>
            <a:pPr indent="-342900" lvl="0" marL="457200" rtl="0" algn="l">
              <a:spcBef>
                <a:spcPts val="0"/>
              </a:spcBef>
              <a:spcAft>
                <a:spcPts val="0"/>
              </a:spcAft>
              <a:buSzPts val="1800"/>
              <a:buAutoNum type="arabicPeriod"/>
            </a:pPr>
            <a:r>
              <a:rPr lang="en"/>
              <a:t>Nikki on the Line</a:t>
            </a:r>
            <a:endParaRPr/>
          </a:p>
          <a:p>
            <a:pPr indent="-342900" lvl="0" marL="457200" rtl="0" algn="l">
              <a:spcBef>
                <a:spcPts val="0"/>
              </a:spcBef>
              <a:spcAft>
                <a:spcPts val="0"/>
              </a:spcAft>
              <a:buSzPts val="1800"/>
              <a:buAutoNum type="arabicPeriod"/>
            </a:pPr>
            <a:r>
              <a:rPr lang="en"/>
              <a:t>C is for Canada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to make an Apple Pie and see the world (Cultural                 Connections)</a:t>
            </a:r>
            <a:endParaRPr/>
          </a:p>
        </p:txBody>
      </p:sp>
      <p:sp>
        <p:nvSpPr>
          <p:cNvPr id="177" name="Google Shape;177;p32"/>
          <p:cNvSpPr txBox="1"/>
          <p:nvPr>
            <p:ph idx="1" type="body"/>
          </p:nvPr>
        </p:nvSpPr>
        <p:spPr>
          <a:xfrm>
            <a:off x="311700" y="1468825"/>
            <a:ext cx="8520600" cy="331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I like the concept of trying to teach students about every culture fairly, I feel like this book touches every country and really sends a message out about geography and diversity but also teaches cultural connections within each country she goes to as well. </a:t>
            </a:r>
            <a:endParaRPr sz="1400"/>
          </a:p>
          <a:p>
            <a:pPr indent="0" lvl="0" marL="0" rtl="0" algn="l">
              <a:spcBef>
                <a:spcPts val="1600"/>
              </a:spcBef>
              <a:spcAft>
                <a:spcPts val="0"/>
              </a:spcAft>
              <a:buNone/>
            </a:pPr>
            <a:r>
              <a:rPr b="1" i="1" lang="en" sz="1400"/>
              <a:t>Grade: 1-4</a:t>
            </a:r>
            <a:endParaRPr b="1" i="1"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Curricular Competencies (BC LA Curriculum)- Demonstrate awareness of the role that story plays in personal, family, and community identity</a:t>
            </a:r>
            <a:endParaRPr sz="1400"/>
          </a:p>
          <a:p>
            <a:pPr indent="-317500" lvl="0" marL="457200" rtl="0" algn="l">
              <a:spcBef>
                <a:spcPts val="0"/>
              </a:spcBef>
              <a:spcAft>
                <a:spcPts val="0"/>
              </a:spcAft>
              <a:buSzPts val="1400"/>
              <a:buChar char="●"/>
            </a:pPr>
            <a:r>
              <a:rPr lang="en" sz="1400"/>
              <a:t>Curricular Competencies (BC LA Curriculum)- Create stories and other texts to deepen awareness of self, family, and community </a:t>
            </a:r>
            <a:endParaRPr sz="1400"/>
          </a:p>
          <a:p>
            <a:pPr indent="0" lvl="0" marL="0" rtl="0" algn="l">
              <a:spcBef>
                <a:spcPts val="1600"/>
              </a:spcBef>
              <a:spcAft>
                <a:spcPts val="1600"/>
              </a:spcAft>
              <a:buNone/>
            </a:pPr>
            <a:r>
              <a:t/>
            </a:r>
            <a:endParaRPr b="1" i="1" sz="1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to make an Apple Pie and see the world (Cultural                 Connections)- CONT.</a:t>
            </a:r>
            <a:endParaRPr/>
          </a:p>
        </p:txBody>
      </p:sp>
      <p:sp>
        <p:nvSpPr>
          <p:cNvPr id="183" name="Google Shape;183;p33"/>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 </a:t>
            </a:r>
            <a:endParaRPr b="1" i="1" sz="1400"/>
          </a:p>
          <a:p>
            <a:pPr indent="-317500" lvl="0" marL="457200" rtl="0" algn="l">
              <a:spcBef>
                <a:spcPts val="1600"/>
              </a:spcBef>
              <a:spcAft>
                <a:spcPts val="0"/>
              </a:spcAft>
              <a:buSzPts val="1400"/>
              <a:buChar char="●"/>
            </a:pPr>
            <a:r>
              <a:rPr lang="en" sz="1400"/>
              <a:t>Pre-reading: Go over the cover first- ask the students what they see, select a purpose for the read- let the students why we are reading the book today.</a:t>
            </a:r>
            <a:endParaRPr sz="1400"/>
          </a:p>
          <a:p>
            <a:pPr indent="-317500" lvl="0" marL="457200" rtl="0" algn="l">
              <a:spcBef>
                <a:spcPts val="0"/>
              </a:spcBef>
              <a:spcAft>
                <a:spcPts val="0"/>
              </a:spcAft>
              <a:buSzPts val="1400"/>
              <a:buChar char="●"/>
            </a:pPr>
            <a:r>
              <a:rPr lang="en" sz="1400"/>
              <a:t>During-reading: stop at each page and talk about the visuals- make connections with culture, monitor understanding.</a:t>
            </a:r>
            <a:endParaRPr sz="1400"/>
          </a:p>
          <a:p>
            <a:pPr indent="-317500" lvl="0" marL="457200" rtl="0" algn="l">
              <a:spcBef>
                <a:spcPts val="0"/>
              </a:spcBef>
              <a:spcAft>
                <a:spcPts val="0"/>
              </a:spcAft>
              <a:buSzPts val="1400"/>
              <a:buChar char="●"/>
            </a:pPr>
            <a:r>
              <a:rPr lang="en" sz="1400"/>
              <a:t>After-reading: Clarify understanding, have the students draw out places that they have been for a fun activity to do after the read.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7" name="Shape 187"/>
        <p:cNvGrpSpPr/>
        <p:nvPr/>
      </p:nvGrpSpPr>
      <p:grpSpPr>
        <a:xfrm>
          <a:off x="0" y="0"/>
          <a:ext cx="0" cy="0"/>
          <a:chOff x="0" y="0"/>
          <a:chExt cx="0" cy="0"/>
        </a:xfrm>
      </p:grpSpPr>
      <p:pic>
        <p:nvPicPr>
          <p:cNvPr id="188" name="Google Shape;188;p34"/>
          <p:cNvPicPr preferRelativeResize="0"/>
          <p:nvPr/>
        </p:nvPicPr>
        <p:blipFill>
          <a:blip r:embed="rId3">
            <a:alphaModFix/>
          </a:blip>
          <a:stretch>
            <a:fillRect/>
          </a:stretch>
        </p:blipFill>
        <p:spPr>
          <a:xfrm>
            <a:off x="4767375" y="547350"/>
            <a:ext cx="3919150" cy="3919150"/>
          </a:xfrm>
          <a:prstGeom prst="rect">
            <a:avLst/>
          </a:prstGeom>
          <a:noFill/>
          <a:ln>
            <a:noFill/>
          </a:ln>
        </p:spPr>
      </p:pic>
      <p:sp>
        <p:nvSpPr>
          <p:cNvPr id="189" name="Google Shape;189;p34"/>
          <p:cNvSpPr txBox="1"/>
          <p:nvPr/>
        </p:nvSpPr>
        <p:spPr>
          <a:xfrm>
            <a:off x="968525" y="2078075"/>
            <a:ext cx="3084300" cy="49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Oswald"/>
                <a:ea typeface="Oswald"/>
                <a:cs typeface="Oswald"/>
                <a:sym typeface="Oswald"/>
              </a:rPr>
              <a:t>7. We are Water Protectors</a:t>
            </a:r>
            <a:endParaRPr sz="2300">
              <a:solidFill>
                <a:srgbClr val="FFFFFF"/>
              </a:solidFill>
              <a:latin typeface="Oswald"/>
              <a:ea typeface="Oswald"/>
              <a:cs typeface="Oswald"/>
              <a:sym typeface="Oswa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We are Water Protectors (Indigenous Ways of Knowing)</a:t>
            </a:r>
            <a:endParaRPr/>
          </a:p>
        </p:txBody>
      </p:sp>
      <p:sp>
        <p:nvSpPr>
          <p:cNvPr id="195" name="Google Shape;195;p35"/>
          <p:cNvSpPr txBox="1"/>
          <p:nvPr>
            <p:ph idx="1" type="body"/>
          </p:nvPr>
        </p:nvSpPr>
        <p:spPr>
          <a:xfrm>
            <a:off x="311700" y="1468825"/>
            <a:ext cx="8520600" cy="340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book sends such a great message about indigenous land and how the indigenous people will do anything to protect and and keep it safe. This story shows a young girl trying to rally the community to safeguard the Earth’s water from harm and corruption. </a:t>
            </a:r>
            <a:endParaRPr sz="1400"/>
          </a:p>
          <a:p>
            <a:pPr indent="0" lvl="0" marL="0" rtl="0" algn="l">
              <a:spcBef>
                <a:spcPts val="1600"/>
              </a:spcBef>
              <a:spcAft>
                <a:spcPts val="0"/>
              </a:spcAft>
              <a:buNone/>
            </a:pPr>
            <a:r>
              <a:rPr b="1" i="1" lang="en" sz="1400"/>
              <a:t>Grade:</a:t>
            </a:r>
            <a:r>
              <a:rPr lang="en" sz="1400"/>
              <a:t> 3-5</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Help students understand how important the indigenous culture is to Canada</a:t>
            </a:r>
            <a:endParaRPr sz="1400"/>
          </a:p>
          <a:p>
            <a:pPr indent="-317500" lvl="0" marL="457200" rtl="0" algn="l">
              <a:spcBef>
                <a:spcPts val="0"/>
              </a:spcBef>
              <a:spcAft>
                <a:spcPts val="0"/>
              </a:spcAft>
              <a:buSzPts val="1400"/>
              <a:buChar char="●"/>
            </a:pPr>
            <a:r>
              <a:rPr lang="en" sz="1400"/>
              <a:t>Curricular Competencies (BC LA Curriculum)- Demonstrate awareness of the oral tradition in First Peoples cultures and the purposes of First Peoples texts.</a:t>
            </a:r>
            <a:endParaRPr sz="1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We are Water Protectors (Indigenous Ways of Knowing)-CONT.</a:t>
            </a:r>
            <a:endParaRPr/>
          </a:p>
        </p:txBody>
      </p:sp>
      <p:sp>
        <p:nvSpPr>
          <p:cNvPr id="201" name="Google Shape;201;p36"/>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Select a purpose for the read- give a summary about the Indigenous people, activate prior knowledge- start a quick discussion.</a:t>
            </a:r>
            <a:endParaRPr sz="1400"/>
          </a:p>
          <a:p>
            <a:pPr indent="-317500" lvl="0" marL="457200" rtl="0" algn="l">
              <a:spcBef>
                <a:spcPts val="0"/>
              </a:spcBef>
              <a:spcAft>
                <a:spcPts val="0"/>
              </a:spcAft>
              <a:buSzPts val="1400"/>
              <a:buChar char="●"/>
            </a:pPr>
            <a:r>
              <a:rPr lang="en" sz="1400"/>
              <a:t>During-reading: determine important ideas during the read, infer meaning between text, use text features to help understanding</a:t>
            </a:r>
            <a:endParaRPr sz="1400"/>
          </a:p>
          <a:p>
            <a:pPr indent="-317500" lvl="0" marL="457200" rtl="0" algn="l">
              <a:spcBef>
                <a:spcPts val="0"/>
              </a:spcBef>
              <a:spcAft>
                <a:spcPts val="0"/>
              </a:spcAft>
              <a:buSzPts val="1400"/>
              <a:buChar char="●"/>
            </a:pPr>
            <a:r>
              <a:rPr lang="en" sz="1400"/>
              <a:t>Post-reading: clarify understanding, analyze and evaluate ideas/information and perspectives. Have students write down what their favorite part was from the text and what would they like to know more of.</a:t>
            </a: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5" name="Shape 205"/>
        <p:cNvGrpSpPr/>
        <p:nvPr/>
      </p:nvGrpSpPr>
      <p:grpSpPr>
        <a:xfrm>
          <a:off x="0" y="0"/>
          <a:ext cx="0" cy="0"/>
          <a:chOff x="0" y="0"/>
          <a:chExt cx="0" cy="0"/>
        </a:xfrm>
      </p:grpSpPr>
      <p:pic>
        <p:nvPicPr>
          <p:cNvPr id="206" name="Google Shape;206;p37"/>
          <p:cNvPicPr preferRelativeResize="0"/>
          <p:nvPr/>
        </p:nvPicPr>
        <p:blipFill>
          <a:blip r:embed="rId3">
            <a:alphaModFix/>
          </a:blip>
          <a:stretch>
            <a:fillRect/>
          </a:stretch>
        </p:blipFill>
        <p:spPr>
          <a:xfrm>
            <a:off x="4333249" y="443900"/>
            <a:ext cx="4011675" cy="3975575"/>
          </a:xfrm>
          <a:prstGeom prst="rect">
            <a:avLst/>
          </a:prstGeom>
          <a:noFill/>
          <a:ln>
            <a:noFill/>
          </a:ln>
        </p:spPr>
      </p:pic>
      <p:sp>
        <p:nvSpPr>
          <p:cNvPr id="207" name="Google Shape;207;p37"/>
          <p:cNvSpPr txBox="1"/>
          <p:nvPr/>
        </p:nvSpPr>
        <p:spPr>
          <a:xfrm>
            <a:off x="338500" y="1918225"/>
            <a:ext cx="3375600" cy="5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Oswald"/>
                <a:ea typeface="Oswald"/>
                <a:cs typeface="Oswald"/>
                <a:sym typeface="Oswald"/>
              </a:rPr>
              <a:t>8. A Computer called Katherine </a:t>
            </a:r>
            <a:endParaRPr sz="2200">
              <a:solidFill>
                <a:srgbClr val="FFFFFF"/>
              </a:solidFill>
              <a:latin typeface="Oswald"/>
              <a:ea typeface="Oswald"/>
              <a:cs typeface="Oswald"/>
              <a:sym typeface="Oswa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 Computer called Katherine (Wonders of Science)</a:t>
            </a:r>
            <a:endParaRPr/>
          </a:p>
        </p:txBody>
      </p:sp>
      <p:sp>
        <p:nvSpPr>
          <p:cNvPr id="213" name="Google Shape;213;p38"/>
          <p:cNvSpPr txBox="1"/>
          <p:nvPr>
            <p:ph idx="1" type="body"/>
          </p:nvPr>
        </p:nvSpPr>
        <p:spPr>
          <a:xfrm>
            <a:off x="311700" y="1468825"/>
            <a:ext cx="8520600" cy="352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book talks about a young african american girl who goes beyond limits with her education and proves to her parents and classmates that she can work for NASA and one day visit the moon.Story enhances the ability to work hard for your dreams and shows us anything is possible if you are willing to learn.</a:t>
            </a:r>
            <a:endParaRPr sz="1400"/>
          </a:p>
          <a:p>
            <a:pPr indent="0" lvl="0" marL="0" rtl="0" algn="l">
              <a:spcBef>
                <a:spcPts val="1600"/>
              </a:spcBef>
              <a:spcAft>
                <a:spcPts val="0"/>
              </a:spcAft>
              <a:buNone/>
            </a:pPr>
            <a:r>
              <a:rPr b="1" i="1" lang="en" sz="1400"/>
              <a:t>Grade: </a:t>
            </a:r>
            <a:r>
              <a:rPr lang="en" sz="1400"/>
              <a:t>3-5</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Curricular Competencies (BC LA Curriculum)- Construct meaningful personal connections between self, text and the world</a:t>
            </a:r>
            <a:endParaRPr sz="1400"/>
          </a:p>
          <a:p>
            <a:pPr indent="-317500" lvl="0" marL="457200" rtl="0" algn="l">
              <a:spcBef>
                <a:spcPts val="0"/>
              </a:spcBef>
              <a:spcAft>
                <a:spcPts val="0"/>
              </a:spcAft>
              <a:buSzPts val="1400"/>
              <a:buChar char="●"/>
            </a:pPr>
            <a:r>
              <a:rPr lang="en" sz="1400"/>
              <a:t>Curricular Competencies (BC LA Curriculum)- Think critically, creatively, and reflectively to explore ideas within, between, and beyond texts</a:t>
            </a:r>
            <a:endParaRPr sz="1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 Computer called Katherine (Wonders of Science)- CONT.</a:t>
            </a:r>
            <a:endParaRPr/>
          </a:p>
        </p:txBody>
      </p:sp>
      <p:sp>
        <p:nvSpPr>
          <p:cNvPr id="219" name="Google Shape;219;p39"/>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Select the purpose of the read, Talk about the front cover and the visuals they see, question the cover and start up a discussion</a:t>
            </a:r>
            <a:endParaRPr sz="1400"/>
          </a:p>
          <a:p>
            <a:pPr indent="-317500" lvl="0" marL="457200" rtl="0" algn="l">
              <a:spcBef>
                <a:spcPts val="0"/>
              </a:spcBef>
              <a:spcAft>
                <a:spcPts val="0"/>
              </a:spcAft>
              <a:buSzPts val="1400"/>
              <a:buChar char="●"/>
            </a:pPr>
            <a:r>
              <a:rPr lang="en" sz="1400"/>
              <a:t>During-reading: infer meaning, determine important ideas, talk about visualizes throughout the book</a:t>
            </a:r>
            <a:endParaRPr sz="1400"/>
          </a:p>
          <a:p>
            <a:pPr indent="-317500" lvl="0" marL="457200" rtl="0" algn="l">
              <a:spcBef>
                <a:spcPts val="0"/>
              </a:spcBef>
              <a:spcAft>
                <a:spcPts val="0"/>
              </a:spcAft>
              <a:buSzPts val="1400"/>
              <a:buChar char="●"/>
            </a:pPr>
            <a:r>
              <a:rPr lang="en" sz="1400"/>
              <a:t>After-reading: clarify understanding, respond through talking, writing and drawing- have students draw out their dream job and have them write a few sentences/paragraph why they choice it. </a:t>
            </a:r>
            <a:endParaRPr sz="1400"/>
          </a:p>
          <a:p>
            <a:pPr indent="0" lvl="0" marL="0" rtl="0" algn="l">
              <a:spcBef>
                <a:spcPts val="1600"/>
              </a:spcBef>
              <a:spcAft>
                <a:spcPts val="1600"/>
              </a:spcAft>
              <a:buNone/>
            </a:pPr>
            <a:r>
              <a:t/>
            </a:r>
            <a:endParaRPr b="1" i="1" sz="1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3" name="Shape 223"/>
        <p:cNvGrpSpPr/>
        <p:nvPr/>
      </p:nvGrpSpPr>
      <p:grpSpPr>
        <a:xfrm>
          <a:off x="0" y="0"/>
          <a:ext cx="0" cy="0"/>
          <a:chOff x="0" y="0"/>
          <a:chExt cx="0" cy="0"/>
        </a:xfrm>
      </p:grpSpPr>
      <p:pic>
        <p:nvPicPr>
          <p:cNvPr id="224" name="Google Shape;224;p40"/>
          <p:cNvPicPr preferRelativeResize="0"/>
          <p:nvPr/>
        </p:nvPicPr>
        <p:blipFill>
          <a:blip r:embed="rId3">
            <a:alphaModFix/>
          </a:blip>
          <a:stretch>
            <a:fillRect/>
          </a:stretch>
        </p:blipFill>
        <p:spPr>
          <a:xfrm>
            <a:off x="5178601" y="218225"/>
            <a:ext cx="3112350" cy="4530350"/>
          </a:xfrm>
          <a:prstGeom prst="rect">
            <a:avLst/>
          </a:prstGeom>
          <a:noFill/>
          <a:ln>
            <a:noFill/>
          </a:ln>
        </p:spPr>
      </p:pic>
      <p:sp>
        <p:nvSpPr>
          <p:cNvPr id="225" name="Google Shape;225;p40"/>
          <p:cNvSpPr txBox="1"/>
          <p:nvPr/>
        </p:nvSpPr>
        <p:spPr>
          <a:xfrm>
            <a:off x="1043750" y="1833600"/>
            <a:ext cx="3112200" cy="50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rgbClr val="FFFFFF"/>
                </a:solidFill>
                <a:latin typeface="Oswald"/>
                <a:ea typeface="Oswald"/>
                <a:cs typeface="Oswald"/>
                <a:sym typeface="Oswald"/>
              </a:rPr>
              <a:t>9. Nikki on the Line</a:t>
            </a:r>
            <a:endParaRPr sz="2900">
              <a:solidFill>
                <a:srgbClr val="FFFFFF"/>
              </a:solidFill>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4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Nikki on the Line (Life Lessons/Transformation Stories)</a:t>
            </a:r>
            <a:endParaRPr/>
          </a:p>
        </p:txBody>
      </p:sp>
      <p:sp>
        <p:nvSpPr>
          <p:cNvPr id="231" name="Google Shape;231;p41"/>
          <p:cNvSpPr txBox="1"/>
          <p:nvPr>
            <p:ph idx="1" type="body"/>
          </p:nvPr>
        </p:nvSpPr>
        <p:spPr>
          <a:xfrm>
            <a:off x="311700" y="1468825"/>
            <a:ext cx="8520600" cy="348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books talks about a young girl overcoming obstacles to become a basketball player. Throughout the book it shows the struggles she goes through in order to achieve her dreams. School, parents, boyfriends and friends are just some of the obstacles she has to go through.</a:t>
            </a:r>
            <a:endParaRPr sz="1400"/>
          </a:p>
          <a:p>
            <a:pPr indent="0" lvl="0" marL="0" rtl="0" algn="l">
              <a:spcBef>
                <a:spcPts val="1600"/>
              </a:spcBef>
              <a:spcAft>
                <a:spcPts val="0"/>
              </a:spcAft>
              <a:buNone/>
            </a:pPr>
            <a:r>
              <a:rPr b="1" i="1" lang="en" sz="1400"/>
              <a:t>Grade: </a:t>
            </a:r>
            <a:r>
              <a:rPr lang="en" sz="1400"/>
              <a:t>6-7</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Curricular Competencies (BC LA Curriculum)- Recognize and identify the role of personal, social, and cultural contexts, values, and perspectives in text.</a:t>
            </a:r>
            <a:endParaRPr sz="1400"/>
          </a:p>
          <a:p>
            <a:pPr indent="-317500" lvl="0" marL="457200" rtl="0" algn="l">
              <a:spcBef>
                <a:spcPts val="0"/>
              </a:spcBef>
              <a:spcAft>
                <a:spcPts val="0"/>
              </a:spcAft>
              <a:buSzPts val="1400"/>
              <a:buChar char="●"/>
            </a:pPr>
            <a:r>
              <a:rPr lang="en" sz="1400"/>
              <a:t>Curricular Competencies (BC LA Curriculum)- Construct meaningful personal connections between self, text, and the world.</a:t>
            </a:r>
            <a:r>
              <a:rPr lang="en" sz="1100">
                <a:solidFill>
                  <a:srgbClr val="000000"/>
                </a:solidFill>
                <a:latin typeface="Arial"/>
                <a:ea typeface="Arial"/>
                <a:cs typeface="Arial"/>
                <a:sym typeface="Arial"/>
              </a:rPr>
              <a:t>·</a:t>
            </a:r>
            <a:r>
              <a:rPr lang="en" sz="700">
                <a:solidFill>
                  <a:srgbClr val="000000"/>
                </a:solidFill>
                <a:latin typeface="Times New Roman"/>
                <a:ea typeface="Times New Roman"/>
                <a:cs typeface="Times New Roman"/>
                <a:sym typeface="Times New Roman"/>
              </a:rPr>
              <a:t>    </a:t>
            </a:r>
            <a:endParaRPr sz="1100">
              <a:solidFill>
                <a:srgbClr val="000000"/>
              </a:solidFill>
              <a:latin typeface="Arial"/>
              <a:ea typeface="Arial"/>
              <a:cs typeface="Arial"/>
              <a:sym typeface="Arial"/>
            </a:endParaRPr>
          </a:p>
          <a:p>
            <a:pPr indent="0" lvl="0" marL="457200" rtl="0" algn="l">
              <a:spcBef>
                <a:spcPts val="300"/>
              </a:spcBef>
              <a:spcAft>
                <a:spcPts val="0"/>
              </a:spcAft>
              <a:buNone/>
            </a:pPr>
            <a:r>
              <a:t/>
            </a:r>
            <a:endParaRPr sz="1400"/>
          </a:p>
          <a:p>
            <a:pPr indent="0" lvl="0" marL="0" rtl="0" algn="l">
              <a:spcBef>
                <a:spcPts val="1600"/>
              </a:spcBef>
              <a:spcAft>
                <a:spcPts val="1600"/>
              </a:spcAft>
              <a:buNone/>
            </a:pPr>
            <a:r>
              <a:rPr b="1" i="1" lang="en" sz="1400"/>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Table of Contents #2</a:t>
            </a:r>
            <a:endParaRPr/>
          </a:p>
        </p:txBody>
      </p:sp>
      <p:sp>
        <p:nvSpPr>
          <p:cNvPr id="75" name="Google Shape;75;p15"/>
          <p:cNvSpPr txBox="1"/>
          <p:nvPr>
            <p:ph idx="1" type="body"/>
          </p:nvPr>
        </p:nvSpPr>
        <p:spPr>
          <a:xfrm>
            <a:off x="311700" y="1468825"/>
            <a:ext cx="8520600" cy="3420900"/>
          </a:xfrm>
          <a:prstGeom prst="rect">
            <a:avLst/>
          </a:prstGeom>
        </p:spPr>
        <p:txBody>
          <a:bodyPr anchorCtr="0" anchor="t" bIns="91425" lIns="91425" spcFirstLastPara="1" rIns="91425" wrap="square" tIns="91425">
            <a:noAutofit/>
          </a:bodyPr>
          <a:lstStyle/>
          <a:p>
            <a:pPr indent="0" lvl="0" marL="0" rtl="0" algn="l">
              <a:lnSpc>
                <a:spcPct val="50000"/>
              </a:lnSpc>
              <a:spcBef>
                <a:spcPts val="0"/>
              </a:spcBef>
              <a:spcAft>
                <a:spcPts val="0"/>
              </a:spcAft>
              <a:buNone/>
            </a:pPr>
            <a:r>
              <a:rPr lang="en"/>
              <a:t>11. Here We Are</a:t>
            </a:r>
            <a:endParaRPr/>
          </a:p>
          <a:p>
            <a:pPr indent="0" lvl="0" marL="0" rtl="0" algn="l">
              <a:lnSpc>
                <a:spcPct val="50000"/>
              </a:lnSpc>
              <a:spcBef>
                <a:spcPts val="1600"/>
              </a:spcBef>
              <a:spcAft>
                <a:spcPts val="0"/>
              </a:spcAft>
              <a:buNone/>
            </a:pPr>
            <a:r>
              <a:rPr lang="en"/>
              <a:t>12. Legacy and the Queen</a:t>
            </a:r>
            <a:endParaRPr/>
          </a:p>
          <a:p>
            <a:pPr indent="0" lvl="0" marL="0" rtl="0" algn="l">
              <a:lnSpc>
                <a:spcPct val="50000"/>
              </a:lnSpc>
              <a:spcBef>
                <a:spcPts val="1600"/>
              </a:spcBef>
              <a:spcAft>
                <a:spcPts val="0"/>
              </a:spcAft>
              <a:buNone/>
            </a:pPr>
            <a:r>
              <a:rPr lang="en"/>
              <a:t>13. The Giving Tree</a:t>
            </a:r>
            <a:endParaRPr/>
          </a:p>
          <a:p>
            <a:pPr indent="0" lvl="0" marL="0" rtl="0" algn="l">
              <a:lnSpc>
                <a:spcPct val="50000"/>
              </a:lnSpc>
              <a:spcBef>
                <a:spcPts val="1600"/>
              </a:spcBef>
              <a:spcAft>
                <a:spcPts val="0"/>
              </a:spcAft>
              <a:buNone/>
            </a:pPr>
            <a:r>
              <a:rPr lang="en"/>
              <a:t>14. Be Kind</a:t>
            </a:r>
            <a:endParaRPr/>
          </a:p>
          <a:p>
            <a:pPr indent="0" lvl="0" marL="0" rtl="0" algn="l">
              <a:lnSpc>
                <a:spcPct val="50000"/>
              </a:lnSpc>
              <a:spcBef>
                <a:spcPts val="1600"/>
              </a:spcBef>
              <a:spcAft>
                <a:spcPts val="0"/>
              </a:spcAft>
              <a:buNone/>
            </a:pPr>
            <a:r>
              <a:rPr lang="en"/>
              <a:t>15. Madeline</a:t>
            </a:r>
            <a:endParaRPr/>
          </a:p>
          <a:p>
            <a:pPr indent="0" lvl="0" marL="0" rtl="0" algn="l">
              <a:lnSpc>
                <a:spcPct val="50000"/>
              </a:lnSpc>
              <a:spcBef>
                <a:spcPts val="1600"/>
              </a:spcBef>
              <a:spcAft>
                <a:spcPts val="0"/>
              </a:spcAft>
              <a:buNone/>
            </a:pPr>
            <a:r>
              <a:rPr lang="en"/>
              <a:t>16. The Paper</a:t>
            </a:r>
            <a:r>
              <a:rPr lang="en"/>
              <a:t> </a:t>
            </a:r>
            <a:r>
              <a:rPr lang="en"/>
              <a:t>Bag Princess</a:t>
            </a:r>
            <a:endParaRPr/>
          </a:p>
          <a:p>
            <a:pPr indent="0" lvl="0" marL="0" rtl="0" algn="l">
              <a:lnSpc>
                <a:spcPct val="50000"/>
              </a:lnSpc>
              <a:spcBef>
                <a:spcPts val="1600"/>
              </a:spcBef>
              <a:spcAft>
                <a:spcPts val="0"/>
              </a:spcAft>
              <a:buNone/>
            </a:pPr>
            <a:r>
              <a:rPr lang="en"/>
              <a:t>17. The Berenstain Bears go to School</a:t>
            </a:r>
            <a:endParaRPr/>
          </a:p>
          <a:p>
            <a:pPr indent="0" lvl="0" marL="0" rtl="0" algn="l">
              <a:lnSpc>
                <a:spcPct val="50000"/>
              </a:lnSpc>
              <a:spcBef>
                <a:spcPts val="1600"/>
              </a:spcBef>
              <a:spcAft>
                <a:spcPts val="0"/>
              </a:spcAft>
              <a:buNone/>
            </a:pPr>
            <a:r>
              <a:rPr lang="en"/>
              <a:t>18. Green Eggs &amp; Ham</a:t>
            </a:r>
            <a:endParaRPr/>
          </a:p>
          <a:p>
            <a:pPr indent="0" lvl="0" marL="0" rtl="0" algn="l">
              <a:lnSpc>
                <a:spcPct val="50000"/>
              </a:lnSpc>
              <a:spcBef>
                <a:spcPts val="1600"/>
              </a:spcBef>
              <a:spcAft>
                <a:spcPts val="0"/>
              </a:spcAft>
              <a:buNone/>
            </a:pPr>
            <a:r>
              <a:rPr lang="en"/>
              <a:t>19. The Lion King</a:t>
            </a:r>
            <a:endParaRPr/>
          </a:p>
          <a:p>
            <a:pPr indent="0" lvl="0" marL="0" rtl="0" algn="l">
              <a:lnSpc>
                <a:spcPct val="50000"/>
              </a:lnSpc>
              <a:spcBef>
                <a:spcPts val="1600"/>
              </a:spcBef>
              <a:spcAft>
                <a:spcPts val="1600"/>
              </a:spcAft>
              <a:buNone/>
            </a:pPr>
            <a:r>
              <a:rPr lang="en"/>
              <a:t>20. The Outsiders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4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Nikki on the Line (Life Lessons/Transformation Stories)-CONT.</a:t>
            </a:r>
            <a:endParaRPr/>
          </a:p>
        </p:txBody>
      </p:sp>
      <p:sp>
        <p:nvSpPr>
          <p:cNvPr id="237" name="Google Shape;237;p4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Font typeface="Arial"/>
              <a:buChar char="●"/>
            </a:pPr>
            <a:r>
              <a:rPr lang="en" sz="1400"/>
              <a:t>Pre-reading: Select a purpose of the read, have students discuss or predict what is going to happen in the book. </a:t>
            </a:r>
            <a:endParaRPr sz="1400"/>
          </a:p>
          <a:p>
            <a:pPr indent="-317500" lvl="0" marL="457200" rtl="0" algn="l">
              <a:spcBef>
                <a:spcPts val="0"/>
              </a:spcBef>
              <a:spcAft>
                <a:spcPts val="0"/>
              </a:spcAft>
              <a:buSzPts val="1400"/>
              <a:buChar char="●"/>
            </a:pPr>
            <a:r>
              <a:rPr lang="en" sz="1400"/>
              <a:t>During &amp; Post Reading: This chapter book will be read over many weeks. Have the students do a creative writing project- short story of their own.</a:t>
            </a:r>
            <a:endParaRPr sz="14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1" name="Shape 241"/>
        <p:cNvGrpSpPr/>
        <p:nvPr/>
      </p:nvGrpSpPr>
      <p:grpSpPr>
        <a:xfrm>
          <a:off x="0" y="0"/>
          <a:ext cx="0" cy="0"/>
          <a:chOff x="0" y="0"/>
          <a:chExt cx="0" cy="0"/>
        </a:xfrm>
      </p:grpSpPr>
      <p:pic>
        <p:nvPicPr>
          <p:cNvPr id="242" name="Google Shape;242;p43"/>
          <p:cNvPicPr preferRelativeResize="0"/>
          <p:nvPr/>
        </p:nvPicPr>
        <p:blipFill>
          <a:blip r:embed="rId3">
            <a:alphaModFix/>
          </a:blip>
          <a:stretch>
            <a:fillRect/>
          </a:stretch>
        </p:blipFill>
        <p:spPr>
          <a:xfrm>
            <a:off x="4233350" y="603750"/>
            <a:ext cx="4638675" cy="3810000"/>
          </a:xfrm>
          <a:prstGeom prst="rect">
            <a:avLst/>
          </a:prstGeom>
          <a:noFill/>
          <a:ln>
            <a:noFill/>
          </a:ln>
        </p:spPr>
      </p:pic>
      <p:sp>
        <p:nvSpPr>
          <p:cNvPr id="243" name="Google Shape;243;p43"/>
          <p:cNvSpPr txBox="1"/>
          <p:nvPr/>
        </p:nvSpPr>
        <p:spPr>
          <a:xfrm>
            <a:off x="977925" y="2134500"/>
            <a:ext cx="2567100" cy="52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FFFFFF"/>
                </a:solidFill>
                <a:latin typeface="Oswald"/>
                <a:ea typeface="Oswald"/>
                <a:cs typeface="Oswald"/>
                <a:sym typeface="Oswald"/>
              </a:rPr>
              <a:t>10. C is for Canada</a:t>
            </a:r>
            <a:endParaRPr sz="2600">
              <a:solidFill>
                <a:srgbClr val="FFFFFF"/>
              </a:solidFill>
              <a:latin typeface="Oswald"/>
              <a:ea typeface="Oswald"/>
              <a:cs typeface="Oswald"/>
              <a:sym typeface="Oswa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 is for Canada (Canadian History)</a:t>
            </a:r>
            <a:endParaRPr/>
          </a:p>
        </p:txBody>
      </p:sp>
      <p:sp>
        <p:nvSpPr>
          <p:cNvPr id="249" name="Google Shape;249;p4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book is an alphabetical tribute to Canada, that includes colorful artwork that captures Canada's natural beauty but also has rhymes to inform and entertain the students.</a:t>
            </a:r>
            <a:endParaRPr sz="1400"/>
          </a:p>
          <a:p>
            <a:pPr indent="0" lvl="0" marL="0" rtl="0" algn="l">
              <a:spcBef>
                <a:spcPts val="1600"/>
              </a:spcBef>
              <a:spcAft>
                <a:spcPts val="0"/>
              </a:spcAft>
              <a:buNone/>
            </a:pPr>
            <a:r>
              <a:rPr b="1" i="1" lang="en" sz="1400"/>
              <a:t>Grade: </a:t>
            </a:r>
            <a:r>
              <a:rPr lang="en" sz="1400"/>
              <a:t>K-2</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Big Idea (BC LA Curriculum)- Playing with language helps us discover how language works.</a:t>
            </a:r>
            <a:endParaRPr sz="1400"/>
          </a:p>
          <a:p>
            <a:pPr indent="-317500" lvl="0" marL="457200" rtl="0" algn="l">
              <a:spcBef>
                <a:spcPts val="0"/>
              </a:spcBef>
              <a:spcAft>
                <a:spcPts val="0"/>
              </a:spcAft>
              <a:buSzPts val="1400"/>
              <a:buChar char="●"/>
            </a:pPr>
            <a:r>
              <a:rPr lang="en" sz="1400"/>
              <a:t>Curricular Competencies (BC LA Curriculum)- Use developmentally appropriate reading, listening, and viewing strategies to make meaning.</a:t>
            </a:r>
            <a:endParaRPr sz="1400"/>
          </a:p>
          <a:p>
            <a:pPr indent="0" lvl="0" marL="0" rtl="0" algn="l">
              <a:spcBef>
                <a:spcPts val="1600"/>
              </a:spcBef>
              <a:spcAft>
                <a:spcPts val="1600"/>
              </a:spcAft>
              <a:buNone/>
            </a:pPr>
            <a:r>
              <a:t/>
            </a:r>
            <a:endParaRPr sz="1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 is for Canada (Canadian History)- CONT.</a:t>
            </a:r>
            <a:endParaRPr/>
          </a:p>
        </p:txBody>
      </p:sp>
      <p:sp>
        <p:nvSpPr>
          <p:cNvPr id="255" name="Google Shape;255;p45"/>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preview the title, visuals and features, go over the cover and have a little discussion about the history of Canada.</a:t>
            </a:r>
            <a:endParaRPr sz="1400"/>
          </a:p>
          <a:p>
            <a:pPr indent="-317500" lvl="0" marL="457200" rtl="0" algn="l">
              <a:spcBef>
                <a:spcPts val="0"/>
              </a:spcBef>
              <a:spcAft>
                <a:spcPts val="0"/>
              </a:spcAft>
              <a:buSzPts val="1400"/>
              <a:buChar char="●"/>
            </a:pPr>
            <a:r>
              <a:rPr lang="en" sz="1400"/>
              <a:t>During-reading: Go over visualizes from each page, have students determine important ideas, monitor understanding</a:t>
            </a:r>
            <a:endParaRPr sz="1400"/>
          </a:p>
          <a:p>
            <a:pPr indent="-317500" lvl="0" marL="457200" rtl="0" algn="l">
              <a:spcBef>
                <a:spcPts val="0"/>
              </a:spcBef>
              <a:spcAft>
                <a:spcPts val="0"/>
              </a:spcAft>
              <a:buSzPts val="1400"/>
              <a:buChar char="●"/>
            </a:pPr>
            <a:r>
              <a:rPr lang="en" sz="1400"/>
              <a:t>Post-reading: clarify understanding, have students do a coloring project, summarize and draw conclusions from the book at the end.</a:t>
            </a:r>
            <a:endParaRPr sz="1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9" name="Shape 259"/>
        <p:cNvGrpSpPr/>
        <p:nvPr/>
      </p:nvGrpSpPr>
      <p:grpSpPr>
        <a:xfrm>
          <a:off x="0" y="0"/>
          <a:ext cx="0" cy="0"/>
          <a:chOff x="0" y="0"/>
          <a:chExt cx="0" cy="0"/>
        </a:xfrm>
      </p:grpSpPr>
      <p:pic>
        <p:nvPicPr>
          <p:cNvPr id="260" name="Google Shape;260;p46"/>
          <p:cNvPicPr preferRelativeResize="0"/>
          <p:nvPr/>
        </p:nvPicPr>
        <p:blipFill>
          <a:blip r:embed="rId3">
            <a:alphaModFix/>
          </a:blip>
          <a:stretch>
            <a:fillRect/>
          </a:stretch>
        </p:blipFill>
        <p:spPr>
          <a:xfrm>
            <a:off x="4400675" y="499100"/>
            <a:ext cx="3513875" cy="4062275"/>
          </a:xfrm>
          <a:prstGeom prst="rect">
            <a:avLst/>
          </a:prstGeom>
          <a:noFill/>
          <a:ln>
            <a:noFill/>
          </a:ln>
        </p:spPr>
      </p:pic>
      <p:sp>
        <p:nvSpPr>
          <p:cNvPr id="261" name="Google Shape;261;p46"/>
          <p:cNvSpPr txBox="1"/>
          <p:nvPr/>
        </p:nvSpPr>
        <p:spPr>
          <a:xfrm>
            <a:off x="1363450" y="1899425"/>
            <a:ext cx="2820900" cy="5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FFFFFF"/>
                </a:solidFill>
                <a:latin typeface="Oswald"/>
                <a:ea typeface="Oswald"/>
                <a:cs typeface="Oswald"/>
                <a:sym typeface="Oswald"/>
              </a:rPr>
              <a:t>11. Here We Are </a:t>
            </a:r>
            <a:endParaRPr sz="2700">
              <a:solidFill>
                <a:srgbClr val="FFFFFF"/>
              </a:solidFill>
              <a:latin typeface="Oswald"/>
              <a:ea typeface="Oswald"/>
              <a:cs typeface="Oswald"/>
              <a:sym typeface="Oswa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Here We Are</a:t>
            </a:r>
            <a:endParaRPr/>
          </a:p>
        </p:txBody>
      </p:sp>
      <p:sp>
        <p:nvSpPr>
          <p:cNvPr id="267" name="Google Shape;267;p47"/>
          <p:cNvSpPr txBox="1"/>
          <p:nvPr>
            <p:ph idx="1" type="body"/>
          </p:nvPr>
        </p:nvSpPr>
        <p:spPr>
          <a:xfrm>
            <a:off x="311700" y="1468825"/>
            <a:ext cx="8520600" cy="32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book offers numerous discussion points throughout the book centered around empathy, kindness, and social responsibility. Gets the students thinking about our beautiful planet from various perspectives. Also the illustrations in this book are simply amazing.</a:t>
            </a:r>
            <a:endParaRPr sz="1400"/>
          </a:p>
          <a:p>
            <a:pPr indent="0" lvl="0" marL="0" rtl="0" algn="l">
              <a:spcBef>
                <a:spcPts val="1600"/>
              </a:spcBef>
              <a:spcAft>
                <a:spcPts val="0"/>
              </a:spcAft>
              <a:buNone/>
            </a:pPr>
            <a:r>
              <a:rPr b="1" i="1" lang="en" sz="1400"/>
              <a:t>Grade: </a:t>
            </a:r>
            <a:r>
              <a:rPr lang="en" sz="1400"/>
              <a:t>1-4</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Big Idea (BC LA Curriculum)- Curiosity and wonder lead us to new discoveries about ourselves and the world around us.</a:t>
            </a:r>
            <a:endParaRPr sz="1400"/>
          </a:p>
          <a:p>
            <a:pPr indent="-317500" lvl="0" marL="457200" rtl="0" algn="l">
              <a:spcBef>
                <a:spcPts val="0"/>
              </a:spcBef>
              <a:spcAft>
                <a:spcPts val="0"/>
              </a:spcAft>
              <a:buSzPts val="1400"/>
              <a:buChar char="●"/>
            </a:pPr>
            <a:r>
              <a:rPr lang="en" sz="1400"/>
              <a:t>Curricular Competencies (BC LA Curriculum)- Use personal experience and knowledge to connect to stories and other texts to make meaning.</a:t>
            </a:r>
            <a:endParaRPr sz="1400"/>
          </a:p>
          <a:p>
            <a:pPr indent="0" lvl="0" marL="0" rtl="0" algn="l">
              <a:spcBef>
                <a:spcPts val="1600"/>
              </a:spcBef>
              <a:spcAft>
                <a:spcPts val="1600"/>
              </a:spcAft>
              <a:buNone/>
            </a:pPr>
            <a:r>
              <a:rPr lang="en" sz="1400"/>
              <a:t>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Here We Are- CONT.</a:t>
            </a:r>
            <a:endParaRPr/>
          </a:p>
        </p:txBody>
      </p:sp>
      <p:sp>
        <p:nvSpPr>
          <p:cNvPr id="273" name="Google Shape;273;p4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select a purpose for the reading, go over the front cover- the visuals.</a:t>
            </a:r>
            <a:endParaRPr sz="1400"/>
          </a:p>
          <a:p>
            <a:pPr indent="-317500" lvl="0" marL="457200" rtl="0" algn="l">
              <a:spcBef>
                <a:spcPts val="0"/>
              </a:spcBef>
              <a:spcAft>
                <a:spcPts val="0"/>
              </a:spcAft>
              <a:buSzPts val="1400"/>
              <a:buChar char="●"/>
            </a:pPr>
            <a:r>
              <a:rPr lang="en" sz="1400"/>
              <a:t>During-reading: determine important ideas throughout the book, go over the illustrations, infer meaning within the text</a:t>
            </a:r>
            <a:endParaRPr sz="1400"/>
          </a:p>
          <a:p>
            <a:pPr indent="-317500" lvl="0" marL="457200" rtl="0" algn="l">
              <a:spcBef>
                <a:spcPts val="0"/>
              </a:spcBef>
              <a:spcAft>
                <a:spcPts val="0"/>
              </a:spcAft>
              <a:buSzPts val="1400"/>
              <a:buChar char="●"/>
            </a:pPr>
            <a:r>
              <a:rPr lang="en" sz="1400"/>
              <a:t>Post-reading: determine the main point, clarify understanding, have students do a worksheet about what “their wonderful world looks like”.</a:t>
            </a:r>
            <a:endParaRPr sz="14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7" name="Shape 277"/>
        <p:cNvGrpSpPr/>
        <p:nvPr/>
      </p:nvGrpSpPr>
      <p:grpSpPr>
        <a:xfrm>
          <a:off x="0" y="0"/>
          <a:ext cx="0" cy="0"/>
          <a:chOff x="0" y="0"/>
          <a:chExt cx="0" cy="0"/>
        </a:xfrm>
      </p:grpSpPr>
      <p:pic>
        <p:nvPicPr>
          <p:cNvPr id="278" name="Google Shape;278;p49"/>
          <p:cNvPicPr preferRelativeResize="0"/>
          <p:nvPr/>
        </p:nvPicPr>
        <p:blipFill>
          <a:blip r:embed="rId3">
            <a:alphaModFix/>
          </a:blip>
          <a:stretch>
            <a:fillRect/>
          </a:stretch>
        </p:blipFill>
        <p:spPr>
          <a:xfrm>
            <a:off x="4955425" y="304950"/>
            <a:ext cx="2723800" cy="4080600"/>
          </a:xfrm>
          <a:prstGeom prst="rect">
            <a:avLst/>
          </a:prstGeom>
          <a:noFill/>
          <a:ln>
            <a:noFill/>
          </a:ln>
        </p:spPr>
      </p:pic>
      <p:sp>
        <p:nvSpPr>
          <p:cNvPr id="279" name="Google Shape;279;p49"/>
          <p:cNvSpPr txBox="1"/>
          <p:nvPr/>
        </p:nvSpPr>
        <p:spPr>
          <a:xfrm>
            <a:off x="1090750" y="1937050"/>
            <a:ext cx="2990100" cy="5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FFFFFF"/>
                </a:solidFill>
                <a:latin typeface="Oswald"/>
                <a:ea typeface="Oswald"/>
                <a:cs typeface="Oswald"/>
                <a:sym typeface="Oswald"/>
              </a:rPr>
              <a:t>12. Legacy and the Queen</a:t>
            </a:r>
            <a:endParaRPr sz="2300">
              <a:solidFill>
                <a:srgbClr val="FFFFFF"/>
              </a:solidFill>
              <a:latin typeface="Oswald"/>
              <a:ea typeface="Oswald"/>
              <a:cs typeface="Oswald"/>
              <a:sym typeface="Oswa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5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Legacy and the Queen</a:t>
            </a:r>
            <a:endParaRPr/>
          </a:p>
        </p:txBody>
      </p:sp>
      <p:sp>
        <p:nvSpPr>
          <p:cNvPr id="285" name="Google Shape;285;p50"/>
          <p:cNvSpPr txBox="1"/>
          <p:nvPr>
            <p:ph idx="1" type="body"/>
          </p:nvPr>
        </p:nvSpPr>
        <p:spPr>
          <a:xfrm>
            <a:off x="311700" y="1468825"/>
            <a:ext cx="8520600" cy="36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books empowers individuals to go after your dreams no matter what circumstances you are in. A young lady is eager to pursue her dream of becoming a pro tennis player however she lives in an orphanage and can’t afford to go to school but she doesn’t give up and overcomes obstacles that are in her way.</a:t>
            </a:r>
            <a:endParaRPr sz="1400"/>
          </a:p>
          <a:p>
            <a:pPr indent="0" lvl="0" marL="0" rtl="0" algn="l">
              <a:spcBef>
                <a:spcPts val="1600"/>
              </a:spcBef>
              <a:spcAft>
                <a:spcPts val="0"/>
              </a:spcAft>
              <a:buNone/>
            </a:pPr>
            <a:r>
              <a:rPr b="1" i="1" lang="en" sz="1400"/>
              <a:t>Grade: </a:t>
            </a:r>
            <a:r>
              <a:rPr lang="en" sz="1400"/>
              <a:t>5-7</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Curricular Competencies (BC LA Curriculum)- Recognize and appreciate how different features, forms, and genres of texts reflect different purposes, audiences and messages.</a:t>
            </a:r>
            <a:endParaRPr sz="1400"/>
          </a:p>
          <a:p>
            <a:pPr indent="-317500" lvl="0" marL="457200" rtl="0" algn="l">
              <a:spcBef>
                <a:spcPts val="0"/>
              </a:spcBef>
              <a:spcAft>
                <a:spcPts val="0"/>
              </a:spcAft>
              <a:buSzPts val="1400"/>
              <a:buChar char="●"/>
            </a:pPr>
            <a:r>
              <a:rPr lang="en" sz="1400"/>
              <a:t>Curricular Competencies (BC LA Curriculum)- Construct meaningful personal connections between self, text, and the world.</a:t>
            </a:r>
            <a:endParaRPr sz="1400"/>
          </a:p>
          <a:p>
            <a:pPr indent="0" lvl="0" marL="0" rtl="0" algn="l">
              <a:spcBef>
                <a:spcPts val="1600"/>
              </a:spcBef>
              <a:spcAft>
                <a:spcPts val="0"/>
              </a:spcAft>
              <a:buNone/>
            </a:pPr>
            <a:r>
              <a:t/>
            </a:r>
            <a:endParaRPr sz="1400"/>
          </a:p>
          <a:p>
            <a:pPr indent="0" lvl="0" marL="0" rtl="0" algn="l">
              <a:spcBef>
                <a:spcPts val="1600"/>
              </a:spcBef>
              <a:spcAft>
                <a:spcPts val="1600"/>
              </a:spcAft>
              <a:buNone/>
            </a:pPr>
            <a:r>
              <a:t/>
            </a:r>
            <a:endParaRPr sz="14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5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Legacy and the Queen- CONT.</a:t>
            </a:r>
            <a:endParaRPr/>
          </a:p>
        </p:txBody>
      </p:sp>
      <p:sp>
        <p:nvSpPr>
          <p:cNvPr id="291" name="Google Shape;291;p51"/>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Select a purpose for the reading, preview the title, the cover, and the organizational features in the book.</a:t>
            </a:r>
            <a:endParaRPr sz="1400"/>
          </a:p>
          <a:p>
            <a:pPr indent="-317500" lvl="0" marL="457200" rtl="0" algn="l">
              <a:spcBef>
                <a:spcPts val="0"/>
              </a:spcBef>
              <a:spcAft>
                <a:spcPts val="0"/>
              </a:spcAft>
              <a:buSzPts val="1400"/>
              <a:buChar char="●"/>
            </a:pPr>
            <a:r>
              <a:rPr lang="en" sz="1400"/>
              <a:t>During &amp; Post Reading: This chapter book will be read over many weeks. Have the students do a creative writing project- short story of their own.</a:t>
            </a:r>
            <a:endParaRPr sz="1400"/>
          </a:p>
          <a:p>
            <a:pPr indent="0" lvl="0" marL="0" rtl="0" algn="l">
              <a:spcBef>
                <a:spcPts val="1600"/>
              </a:spcBef>
              <a:spcAft>
                <a:spcPts val="1600"/>
              </a:spcAft>
              <a:buNone/>
            </a:pPr>
            <a:r>
              <a:t/>
            </a:r>
            <a:endParaRPr sz="1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9" name="Shape 79"/>
        <p:cNvGrpSpPr/>
        <p:nvPr/>
      </p:nvGrpSpPr>
      <p:grpSpPr>
        <a:xfrm>
          <a:off x="0" y="0"/>
          <a:ext cx="0" cy="0"/>
          <a:chOff x="0" y="0"/>
          <a:chExt cx="0" cy="0"/>
        </a:xfrm>
      </p:grpSpPr>
      <p:sp>
        <p:nvSpPr>
          <p:cNvPr id="80" name="Google Shape;80;p16"/>
          <p:cNvSpPr txBox="1"/>
          <p:nvPr/>
        </p:nvSpPr>
        <p:spPr>
          <a:xfrm>
            <a:off x="201700" y="2073100"/>
            <a:ext cx="4079100" cy="7509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FFFFFF"/>
              </a:buClr>
              <a:buSzPts val="2800"/>
              <a:buFont typeface="Oswald"/>
              <a:buAutoNum type="arabicPeriod"/>
            </a:pPr>
            <a:r>
              <a:rPr lang="en" sz="2800">
                <a:solidFill>
                  <a:srgbClr val="FFFFFF"/>
                </a:solidFill>
                <a:latin typeface="Oswald"/>
                <a:ea typeface="Oswald"/>
                <a:cs typeface="Oswald"/>
                <a:sym typeface="Oswald"/>
              </a:rPr>
              <a:t>Malala’s Magic Pencil </a:t>
            </a:r>
            <a:endParaRPr sz="2800">
              <a:solidFill>
                <a:srgbClr val="FFFFFF"/>
              </a:solidFill>
              <a:latin typeface="Oswald"/>
              <a:ea typeface="Oswald"/>
              <a:cs typeface="Oswald"/>
              <a:sym typeface="Oswald"/>
            </a:endParaRPr>
          </a:p>
        </p:txBody>
      </p:sp>
      <p:pic>
        <p:nvPicPr>
          <p:cNvPr id="81" name="Google Shape;81;p16"/>
          <p:cNvPicPr preferRelativeResize="0"/>
          <p:nvPr/>
        </p:nvPicPr>
        <p:blipFill>
          <a:blip r:embed="rId3">
            <a:alphaModFix/>
          </a:blip>
          <a:stretch>
            <a:fillRect/>
          </a:stretch>
        </p:blipFill>
        <p:spPr>
          <a:xfrm>
            <a:off x="4433200" y="152400"/>
            <a:ext cx="4314825" cy="4762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5" name="Shape 295"/>
        <p:cNvGrpSpPr/>
        <p:nvPr/>
      </p:nvGrpSpPr>
      <p:grpSpPr>
        <a:xfrm>
          <a:off x="0" y="0"/>
          <a:ext cx="0" cy="0"/>
          <a:chOff x="0" y="0"/>
          <a:chExt cx="0" cy="0"/>
        </a:xfrm>
      </p:grpSpPr>
      <p:pic>
        <p:nvPicPr>
          <p:cNvPr id="296" name="Google Shape;296;p52"/>
          <p:cNvPicPr preferRelativeResize="0"/>
          <p:nvPr/>
        </p:nvPicPr>
        <p:blipFill>
          <a:blip r:embed="rId3">
            <a:alphaModFix/>
          </a:blip>
          <a:stretch>
            <a:fillRect/>
          </a:stretch>
        </p:blipFill>
        <p:spPr>
          <a:xfrm>
            <a:off x="4852025" y="591400"/>
            <a:ext cx="2819050" cy="3721150"/>
          </a:xfrm>
          <a:prstGeom prst="rect">
            <a:avLst/>
          </a:prstGeom>
          <a:noFill/>
          <a:ln>
            <a:noFill/>
          </a:ln>
        </p:spPr>
      </p:pic>
      <p:sp>
        <p:nvSpPr>
          <p:cNvPr id="297" name="Google Shape;297;p52"/>
          <p:cNvSpPr txBox="1"/>
          <p:nvPr/>
        </p:nvSpPr>
        <p:spPr>
          <a:xfrm>
            <a:off x="1128375" y="2181525"/>
            <a:ext cx="2802000" cy="4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rgbClr val="FFFFFF"/>
                </a:solidFill>
                <a:latin typeface="Oswald"/>
                <a:ea typeface="Oswald"/>
                <a:cs typeface="Oswald"/>
                <a:sym typeface="Oswald"/>
              </a:rPr>
              <a:t>13. The Giving Tree</a:t>
            </a:r>
            <a:endParaRPr sz="2600">
              <a:solidFill>
                <a:srgbClr val="FFFFFF"/>
              </a:solidFill>
              <a:latin typeface="Oswald"/>
              <a:ea typeface="Oswald"/>
              <a:cs typeface="Oswald"/>
              <a:sym typeface="Oswa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5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Giving Tree</a:t>
            </a:r>
            <a:endParaRPr/>
          </a:p>
        </p:txBody>
      </p:sp>
      <p:sp>
        <p:nvSpPr>
          <p:cNvPr id="303" name="Google Shape;303;p53"/>
          <p:cNvSpPr txBox="1"/>
          <p:nvPr>
            <p:ph idx="1" type="body"/>
          </p:nvPr>
        </p:nvSpPr>
        <p:spPr>
          <a:xfrm>
            <a:off x="311700" y="1468825"/>
            <a:ext cx="8520600" cy="339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book shows a friendship that a boy has with a tree from a very young age to a very old age and sticks with him at every stage of his life. The story talks about the connection the little boy has with the tree and how the tree is always there to play with him, listen to him and just there to be his friend. </a:t>
            </a:r>
            <a:endParaRPr sz="1400"/>
          </a:p>
          <a:p>
            <a:pPr indent="0" lvl="0" marL="0" rtl="0" algn="l">
              <a:spcBef>
                <a:spcPts val="1600"/>
              </a:spcBef>
              <a:spcAft>
                <a:spcPts val="0"/>
              </a:spcAft>
              <a:buNone/>
            </a:pPr>
            <a:r>
              <a:rPr b="1" i="1" lang="en" sz="1400"/>
              <a:t>Grade:</a:t>
            </a:r>
            <a:r>
              <a:rPr lang="en" sz="1400"/>
              <a:t> 1-4</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Big Idea (BC LA Curriculum)- Language and story can be a source of creativity and joy.</a:t>
            </a:r>
            <a:endParaRPr sz="1400"/>
          </a:p>
          <a:p>
            <a:pPr indent="-317500" lvl="0" marL="457200" rtl="0" algn="l">
              <a:spcBef>
                <a:spcPts val="0"/>
              </a:spcBef>
              <a:spcAft>
                <a:spcPts val="0"/>
              </a:spcAft>
              <a:buSzPts val="1400"/>
              <a:buChar char="●"/>
            </a:pPr>
            <a:r>
              <a:rPr lang="en" sz="1400"/>
              <a:t>Big Idea (BC LA Curriculum)- Everyone has a unique story to share</a:t>
            </a:r>
            <a:endParaRPr sz="14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Giving Tree- CONT.</a:t>
            </a:r>
            <a:endParaRPr/>
          </a:p>
        </p:txBody>
      </p:sp>
      <p:sp>
        <p:nvSpPr>
          <p:cNvPr id="309" name="Google Shape;309;p54"/>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select a purpose of the read, go over the title and the cover, ask students what they think the story will be about.</a:t>
            </a:r>
            <a:endParaRPr sz="1400"/>
          </a:p>
          <a:p>
            <a:pPr indent="-317500" lvl="0" marL="457200" rtl="0" algn="l">
              <a:spcBef>
                <a:spcPts val="0"/>
              </a:spcBef>
              <a:spcAft>
                <a:spcPts val="0"/>
              </a:spcAft>
              <a:buSzPts val="1400"/>
              <a:buChar char="●"/>
            </a:pPr>
            <a:r>
              <a:rPr lang="en" sz="1400"/>
              <a:t>During-reading: Make connections, determine important ideas, infer meaning with the text.</a:t>
            </a:r>
            <a:endParaRPr sz="1400"/>
          </a:p>
          <a:p>
            <a:pPr indent="-317500" lvl="0" marL="457200" rtl="0" algn="l">
              <a:spcBef>
                <a:spcPts val="0"/>
              </a:spcBef>
              <a:spcAft>
                <a:spcPts val="0"/>
              </a:spcAft>
              <a:buSzPts val="1400"/>
              <a:buChar char="●"/>
            </a:pPr>
            <a:r>
              <a:rPr lang="en" sz="1400"/>
              <a:t>After-reading: respond through talking, writing and drawing- have students draw what their tree would look like and then write down words that help describe the way you feel about your tree.</a:t>
            </a:r>
            <a:endParaRPr sz="1400"/>
          </a:p>
          <a:p>
            <a:pPr indent="0" lvl="0" marL="0" rtl="0" algn="l">
              <a:spcBef>
                <a:spcPts val="1600"/>
              </a:spcBef>
              <a:spcAft>
                <a:spcPts val="160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3" name="Shape 313"/>
        <p:cNvGrpSpPr/>
        <p:nvPr/>
      </p:nvGrpSpPr>
      <p:grpSpPr>
        <a:xfrm>
          <a:off x="0" y="0"/>
          <a:ext cx="0" cy="0"/>
          <a:chOff x="0" y="0"/>
          <a:chExt cx="0" cy="0"/>
        </a:xfrm>
      </p:grpSpPr>
      <p:pic>
        <p:nvPicPr>
          <p:cNvPr id="314" name="Google Shape;314;p55"/>
          <p:cNvPicPr preferRelativeResize="0"/>
          <p:nvPr/>
        </p:nvPicPr>
        <p:blipFill>
          <a:blip r:embed="rId3">
            <a:alphaModFix/>
          </a:blip>
          <a:stretch>
            <a:fillRect/>
          </a:stretch>
        </p:blipFill>
        <p:spPr>
          <a:xfrm>
            <a:off x="4175000" y="506562"/>
            <a:ext cx="3662497" cy="4130374"/>
          </a:xfrm>
          <a:prstGeom prst="rect">
            <a:avLst/>
          </a:prstGeom>
          <a:noFill/>
          <a:ln>
            <a:noFill/>
          </a:ln>
        </p:spPr>
      </p:pic>
      <p:sp>
        <p:nvSpPr>
          <p:cNvPr id="315" name="Google Shape;315;p55"/>
          <p:cNvSpPr txBox="1"/>
          <p:nvPr/>
        </p:nvSpPr>
        <p:spPr>
          <a:xfrm>
            <a:off x="1551500" y="1852425"/>
            <a:ext cx="2454300" cy="4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FFFFFF"/>
                </a:solidFill>
                <a:latin typeface="Oswald"/>
                <a:ea typeface="Oswald"/>
                <a:cs typeface="Oswald"/>
                <a:sym typeface="Oswald"/>
              </a:rPr>
              <a:t>14. Be Kind</a:t>
            </a:r>
            <a:endParaRPr sz="2700">
              <a:solidFill>
                <a:srgbClr val="FFFFFF"/>
              </a:solidFill>
              <a:latin typeface="Oswald"/>
              <a:ea typeface="Oswald"/>
              <a:cs typeface="Oswald"/>
              <a:sym typeface="Oswa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Be Kind</a:t>
            </a:r>
            <a:endParaRPr/>
          </a:p>
        </p:txBody>
      </p:sp>
      <p:sp>
        <p:nvSpPr>
          <p:cNvPr id="321" name="Google Shape;321;p56"/>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book shows examples of ways that we can show kindness to others. It shows how a small act of kindness can feel very big to the person receiving it. This book can teach students the value of being kind and how we can show kindness in the classroom. </a:t>
            </a:r>
            <a:endParaRPr sz="1400"/>
          </a:p>
          <a:p>
            <a:pPr indent="0" lvl="0" marL="0" rtl="0" algn="l">
              <a:spcBef>
                <a:spcPts val="1600"/>
              </a:spcBef>
              <a:spcAft>
                <a:spcPts val="0"/>
              </a:spcAft>
              <a:buNone/>
            </a:pPr>
            <a:r>
              <a:rPr b="1" i="1" lang="en" sz="1400"/>
              <a:t>Grade: </a:t>
            </a:r>
            <a:r>
              <a:rPr lang="en" sz="1400"/>
              <a:t>1-5</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Curricular Competencies (BC LA Curriculum)- Explain the role that story plays in personal, family, and community identity</a:t>
            </a:r>
            <a:endParaRPr sz="1400"/>
          </a:p>
          <a:p>
            <a:pPr indent="-317500" lvl="0" marL="457200" rtl="0" algn="l">
              <a:spcBef>
                <a:spcPts val="0"/>
              </a:spcBef>
              <a:spcAft>
                <a:spcPts val="0"/>
              </a:spcAft>
              <a:buSzPts val="1400"/>
              <a:buChar char="●"/>
            </a:pPr>
            <a:r>
              <a:rPr lang="en" sz="1400"/>
              <a:t>Curricular Competencies (BC LA Curriculum)- Use personal experience and knowledge to connect to text and make meaning.</a:t>
            </a:r>
            <a:endParaRPr sz="1400"/>
          </a:p>
          <a:p>
            <a:pPr indent="0" lvl="0" marL="0" rtl="0" algn="l">
              <a:spcBef>
                <a:spcPts val="1600"/>
              </a:spcBef>
              <a:spcAft>
                <a:spcPts val="0"/>
              </a:spcAft>
              <a:buNone/>
            </a:pPr>
            <a:r>
              <a:t/>
            </a:r>
            <a:endParaRPr sz="1400"/>
          </a:p>
          <a:p>
            <a:pPr indent="0" lvl="0" marL="0" rtl="0" algn="l">
              <a:spcBef>
                <a:spcPts val="1600"/>
              </a:spcBef>
              <a:spcAft>
                <a:spcPts val="1600"/>
              </a:spcAft>
              <a:buNone/>
            </a:pPr>
            <a:r>
              <a:t/>
            </a:r>
            <a:endParaRPr b="1" i="1" sz="14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Be Kind- CONT.</a:t>
            </a:r>
            <a:endParaRPr/>
          </a:p>
        </p:txBody>
      </p:sp>
      <p:sp>
        <p:nvSpPr>
          <p:cNvPr id="327" name="Google Shape;327;p57"/>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Select a purpose of the reading, go over the front cover- ask meaningful questions, have students start thinking</a:t>
            </a:r>
            <a:endParaRPr sz="1400"/>
          </a:p>
          <a:p>
            <a:pPr indent="-317500" lvl="0" marL="457200" rtl="0" algn="l">
              <a:spcBef>
                <a:spcPts val="0"/>
              </a:spcBef>
              <a:spcAft>
                <a:spcPts val="0"/>
              </a:spcAft>
              <a:buSzPts val="1400"/>
              <a:buChar char="●"/>
            </a:pPr>
            <a:r>
              <a:rPr lang="en" sz="1400"/>
              <a:t>During-reading: Make connections within the story, determine important ideas, infer meaning</a:t>
            </a:r>
            <a:endParaRPr sz="1400"/>
          </a:p>
          <a:p>
            <a:pPr indent="-317500" lvl="0" marL="457200" rtl="0" algn="l">
              <a:spcBef>
                <a:spcPts val="0"/>
              </a:spcBef>
              <a:spcAft>
                <a:spcPts val="0"/>
              </a:spcAft>
              <a:buSzPts val="1400"/>
              <a:buChar char="●"/>
            </a:pPr>
            <a:r>
              <a:rPr lang="en" sz="1400"/>
              <a:t>Post-reading: Analyze and evaluate ideas, information and perspectives, have students come up with things they can do on a daily basis to help others out- brainstorm.</a:t>
            </a:r>
            <a:endParaRPr sz="14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1" name="Shape 331"/>
        <p:cNvGrpSpPr/>
        <p:nvPr/>
      </p:nvGrpSpPr>
      <p:grpSpPr>
        <a:xfrm>
          <a:off x="0" y="0"/>
          <a:ext cx="0" cy="0"/>
          <a:chOff x="0" y="0"/>
          <a:chExt cx="0" cy="0"/>
        </a:xfrm>
      </p:grpSpPr>
      <p:pic>
        <p:nvPicPr>
          <p:cNvPr id="332" name="Google Shape;332;p58"/>
          <p:cNvPicPr preferRelativeResize="0"/>
          <p:nvPr/>
        </p:nvPicPr>
        <p:blipFill>
          <a:blip r:embed="rId3">
            <a:alphaModFix/>
          </a:blip>
          <a:stretch>
            <a:fillRect/>
          </a:stretch>
        </p:blipFill>
        <p:spPr>
          <a:xfrm>
            <a:off x="4336775" y="265200"/>
            <a:ext cx="3124200" cy="4286250"/>
          </a:xfrm>
          <a:prstGeom prst="rect">
            <a:avLst/>
          </a:prstGeom>
          <a:noFill/>
          <a:ln>
            <a:noFill/>
          </a:ln>
        </p:spPr>
      </p:pic>
      <p:sp>
        <p:nvSpPr>
          <p:cNvPr id="333" name="Google Shape;333;p58"/>
          <p:cNvSpPr txBox="1"/>
          <p:nvPr/>
        </p:nvSpPr>
        <p:spPr>
          <a:xfrm>
            <a:off x="1184800" y="1918225"/>
            <a:ext cx="2331900" cy="4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15. Madeline</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Madeline</a:t>
            </a:r>
            <a:endParaRPr/>
          </a:p>
        </p:txBody>
      </p:sp>
      <p:sp>
        <p:nvSpPr>
          <p:cNvPr id="339" name="Google Shape;339;p59"/>
          <p:cNvSpPr txBox="1"/>
          <p:nvPr>
            <p:ph idx="1" type="body"/>
          </p:nvPr>
        </p:nvSpPr>
        <p:spPr>
          <a:xfrm>
            <a:off x="311700" y="1468825"/>
            <a:ext cx="8520600" cy="36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book brings up the message that you can do anything that helps you grow as a person no matter how you look or how you talk. Madeline is an empowering girl who is brave enough to stand up to her classmates and show them whatever they can do she can do.</a:t>
            </a:r>
            <a:endParaRPr sz="1400"/>
          </a:p>
          <a:p>
            <a:pPr indent="0" lvl="0" marL="0" rtl="0" algn="l">
              <a:spcBef>
                <a:spcPts val="1600"/>
              </a:spcBef>
              <a:spcAft>
                <a:spcPts val="0"/>
              </a:spcAft>
              <a:buNone/>
            </a:pPr>
            <a:r>
              <a:rPr b="1" i="1" lang="en" sz="1400"/>
              <a:t>Grade: </a:t>
            </a:r>
            <a:r>
              <a:rPr lang="en" sz="1400"/>
              <a:t>3-5</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Big Idea (BC LA Curriculum)- Exploring stories and other texts helps us understand ourselves and make connections to others and to the world.</a:t>
            </a:r>
            <a:endParaRPr sz="1400"/>
          </a:p>
          <a:p>
            <a:pPr indent="-317500" lvl="0" marL="457200" rtl="0" algn="l">
              <a:spcBef>
                <a:spcPts val="0"/>
              </a:spcBef>
              <a:spcAft>
                <a:spcPts val="0"/>
              </a:spcAft>
              <a:buSzPts val="1400"/>
              <a:buChar char="●"/>
            </a:pPr>
            <a:r>
              <a:rPr lang="en" sz="1400"/>
              <a:t>Curricular Competencies (BC LA Curriculum)- use personal experience and knowledge to connect to text and deepen understanding of self, community, and the world.</a:t>
            </a:r>
            <a:endParaRPr sz="1400"/>
          </a:p>
          <a:p>
            <a:pPr indent="0" lvl="0" marL="0" rtl="0" algn="l">
              <a:spcBef>
                <a:spcPts val="1600"/>
              </a:spcBef>
              <a:spcAft>
                <a:spcPts val="0"/>
              </a:spcAft>
              <a:buNone/>
            </a:pPr>
            <a:r>
              <a:t/>
            </a:r>
            <a:endParaRPr sz="1400"/>
          </a:p>
          <a:p>
            <a:pPr indent="0" lvl="0" marL="0" rtl="0" algn="l">
              <a:spcBef>
                <a:spcPts val="1600"/>
              </a:spcBef>
              <a:spcAft>
                <a:spcPts val="1600"/>
              </a:spcAft>
              <a:buNone/>
            </a:pPr>
            <a:r>
              <a:t/>
            </a:r>
            <a:endParaRPr sz="14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6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Madeline- CONT.</a:t>
            </a:r>
            <a:endParaRPr/>
          </a:p>
        </p:txBody>
      </p:sp>
      <p:sp>
        <p:nvSpPr>
          <p:cNvPr id="345" name="Google Shape;345;p60"/>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select a purpose for the reading, go over the title, the front cover and some history about schools in England.</a:t>
            </a:r>
            <a:endParaRPr sz="1400"/>
          </a:p>
          <a:p>
            <a:pPr indent="-317500" lvl="0" marL="457200" rtl="0" algn="l">
              <a:spcBef>
                <a:spcPts val="0"/>
              </a:spcBef>
              <a:spcAft>
                <a:spcPts val="0"/>
              </a:spcAft>
              <a:buSzPts val="1400"/>
              <a:buChar char="●"/>
            </a:pPr>
            <a:r>
              <a:rPr lang="en" sz="1400"/>
              <a:t>During-reading: determine important ideas, monitor understanding, infer meaning within the text</a:t>
            </a:r>
            <a:endParaRPr sz="1400"/>
          </a:p>
          <a:p>
            <a:pPr indent="-317500" lvl="0" marL="457200" rtl="0" algn="l">
              <a:spcBef>
                <a:spcPts val="0"/>
              </a:spcBef>
              <a:spcAft>
                <a:spcPts val="0"/>
              </a:spcAft>
              <a:buSzPts val="1400"/>
              <a:buChar char="●"/>
            </a:pPr>
            <a:r>
              <a:rPr lang="en" sz="1400"/>
              <a:t>Post-reading: clarify understanding, summarize, synthesize and draw conclusions. </a:t>
            </a:r>
            <a:endParaRPr sz="14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49" name="Shape 349"/>
        <p:cNvGrpSpPr/>
        <p:nvPr/>
      </p:nvGrpSpPr>
      <p:grpSpPr>
        <a:xfrm>
          <a:off x="0" y="0"/>
          <a:ext cx="0" cy="0"/>
          <a:chOff x="0" y="0"/>
          <a:chExt cx="0" cy="0"/>
        </a:xfrm>
      </p:grpSpPr>
      <p:sp>
        <p:nvSpPr>
          <p:cNvPr id="350" name="Google Shape;350;p61"/>
          <p:cNvSpPr txBox="1"/>
          <p:nvPr/>
        </p:nvSpPr>
        <p:spPr>
          <a:xfrm>
            <a:off x="272700" y="1852400"/>
            <a:ext cx="3366600" cy="4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Oswald"/>
                <a:ea typeface="Oswald"/>
                <a:cs typeface="Oswald"/>
                <a:sym typeface="Oswald"/>
              </a:rPr>
              <a:t>16. The Paper Bag Princess</a:t>
            </a:r>
            <a:endParaRPr sz="2400">
              <a:solidFill>
                <a:srgbClr val="FFFFFF"/>
              </a:solidFill>
              <a:latin typeface="Oswald"/>
              <a:ea typeface="Oswald"/>
              <a:cs typeface="Oswald"/>
              <a:sym typeface="Oswald"/>
            </a:endParaRPr>
          </a:p>
        </p:txBody>
      </p:sp>
      <p:pic>
        <p:nvPicPr>
          <p:cNvPr id="351" name="Google Shape;351;p61"/>
          <p:cNvPicPr preferRelativeResize="0"/>
          <p:nvPr/>
        </p:nvPicPr>
        <p:blipFill>
          <a:blip r:embed="rId3">
            <a:alphaModFix/>
          </a:blip>
          <a:stretch>
            <a:fillRect/>
          </a:stretch>
        </p:blipFill>
        <p:spPr>
          <a:xfrm>
            <a:off x="4336850" y="666750"/>
            <a:ext cx="3829050" cy="381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419100" lvl="0" marL="457200" rtl="0" algn="l">
              <a:spcBef>
                <a:spcPts val="0"/>
              </a:spcBef>
              <a:spcAft>
                <a:spcPts val="0"/>
              </a:spcAft>
              <a:buSzPts val="3000"/>
              <a:buAutoNum type="arabicPeriod"/>
            </a:pPr>
            <a:r>
              <a:rPr lang="en"/>
              <a:t>Malala’s Magic Pencil (Autobiography)</a:t>
            </a:r>
            <a:endParaRPr/>
          </a:p>
        </p:txBody>
      </p:sp>
      <p:sp>
        <p:nvSpPr>
          <p:cNvPr id="87" name="Google Shape;87;p17"/>
          <p:cNvSpPr txBox="1"/>
          <p:nvPr>
            <p:ph idx="1" type="body"/>
          </p:nvPr>
        </p:nvSpPr>
        <p:spPr>
          <a:xfrm>
            <a:off x="311700" y="1468825"/>
            <a:ext cx="8520600" cy="323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a:t>
            </a:r>
            <a:r>
              <a:rPr lang="en" sz="1400"/>
              <a:t> This is a powerful and moving story about Malala, who at a young age spoke up about equality and eradicating war, poverty and hunger. This books shows how she was brave enough to speak out against the injustices in her country. It gives an insight about her journey and how she </a:t>
            </a:r>
            <a:r>
              <a:rPr lang="en" sz="1400"/>
              <a:t>overcame hurdles to get to where she is now.</a:t>
            </a:r>
            <a:endParaRPr sz="1400"/>
          </a:p>
          <a:p>
            <a:pPr indent="0" lvl="0" marL="0" rtl="0" algn="l">
              <a:spcBef>
                <a:spcPts val="1600"/>
              </a:spcBef>
              <a:spcAft>
                <a:spcPts val="0"/>
              </a:spcAft>
              <a:buNone/>
            </a:pPr>
            <a:r>
              <a:rPr b="1" i="1" lang="en" sz="1400"/>
              <a:t>Grade: </a:t>
            </a:r>
            <a:r>
              <a:rPr lang="en" sz="1400"/>
              <a:t>4-7</a:t>
            </a:r>
            <a:endParaRPr sz="1400"/>
          </a:p>
          <a:p>
            <a:pPr indent="0" lvl="0" marL="0" rtl="0" algn="l">
              <a:spcBef>
                <a:spcPts val="1600"/>
              </a:spcBef>
              <a:spcAft>
                <a:spcPts val="0"/>
              </a:spcAft>
              <a:buNone/>
            </a:pPr>
            <a:r>
              <a:rPr b="1" i="1" lang="en" sz="1400"/>
              <a:t>Pedagogical goals:</a:t>
            </a:r>
            <a:r>
              <a:rPr lang="en" sz="1400"/>
              <a:t> </a:t>
            </a:r>
            <a:endParaRPr sz="1400"/>
          </a:p>
          <a:p>
            <a:pPr indent="-317500" lvl="0" marL="457200" rtl="0" algn="l">
              <a:spcBef>
                <a:spcPts val="1600"/>
              </a:spcBef>
              <a:spcAft>
                <a:spcPts val="0"/>
              </a:spcAft>
              <a:buSzPts val="1400"/>
              <a:buChar char="●"/>
            </a:pPr>
            <a:r>
              <a:rPr lang="en" sz="1400"/>
              <a:t>Have the students create connections with the story</a:t>
            </a:r>
            <a:endParaRPr sz="1400"/>
          </a:p>
          <a:p>
            <a:pPr indent="-317500" lvl="0" marL="457200" rtl="0" algn="l">
              <a:spcBef>
                <a:spcPts val="0"/>
              </a:spcBef>
              <a:spcAft>
                <a:spcPts val="0"/>
              </a:spcAft>
              <a:buSzPts val="1400"/>
              <a:buChar char="●"/>
            </a:pPr>
            <a:r>
              <a:rPr lang="en" sz="1400"/>
              <a:t>Big Idea (BC LA Curriculum)- Exploring stories and other texts help us understand ourselves and make connections to others and to the world.</a:t>
            </a:r>
            <a:endParaRPr sz="1400"/>
          </a:p>
          <a:p>
            <a:pPr indent="0" lvl="0" marL="0" rtl="0" algn="l">
              <a:spcBef>
                <a:spcPts val="1600"/>
              </a:spcBef>
              <a:spcAft>
                <a:spcPts val="1600"/>
              </a:spcAft>
              <a:buNone/>
            </a:pPr>
            <a:r>
              <a:rPr lang="en"/>
              <a: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6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Paper Bag Princess</a:t>
            </a:r>
            <a:endParaRPr/>
          </a:p>
        </p:txBody>
      </p:sp>
      <p:sp>
        <p:nvSpPr>
          <p:cNvPr id="357" name="Google Shape;357;p62"/>
          <p:cNvSpPr txBox="1"/>
          <p:nvPr>
            <p:ph idx="1" type="body"/>
          </p:nvPr>
        </p:nvSpPr>
        <p:spPr>
          <a:xfrm>
            <a:off x="311700" y="1468825"/>
            <a:ext cx="8520600" cy="367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This book talks about how not to “judge a book by its cover”, meaning never judge someone on their appearance or their living situation or anything in that matter. This book explains how a young girl outsmarted a dragon, while the dragon didn’t think she could based on what she was wearing.</a:t>
            </a:r>
            <a:endParaRPr sz="1400"/>
          </a:p>
          <a:p>
            <a:pPr indent="0" lvl="0" marL="0" rtl="0" algn="l">
              <a:spcBef>
                <a:spcPts val="1600"/>
              </a:spcBef>
              <a:spcAft>
                <a:spcPts val="0"/>
              </a:spcAft>
              <a:buNone/>
            </a:pPr>
            <a:r>
              <a:rPr b="1" i="1" lang="en" sz="1400"/>
              <a:t>Grade: </a:t>
            </a:r>
            <a:r>
              <a:rPr lang="en" sz="1400"/>
              <a:t>1-5</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Curricular Competencies (BC LA Curriculum)- Explain the role that story plays in personal, family, and community identity.</a:t>
            </a:r>
            <a:endParaRPr sz="1400"/>
          </a:p>
          <a:p>
            <a:pPr indent="-317500" lvl="0" marL="457200" rtl="0" algn="l">
              <a:spcBef>
                <a:spcPts val="0"/>
              </a:spcBef>
              <a:spcAft>
                <a:spcPts val="0"/>
              </a:spcAft>
              <a:buSzPts val="1400"/>
              <a:buChar char="●"/>
            </a:pPr>
            <a:r>
              <a:rPr lang="en" sz="1400"/>
              <a:t>Curricular Competencies (BC LA Curriculum)- Use developmentally appropriate reading, listening, and viewing strategies to make meaning</a:t>
            </a:r>
            <a:endParaRPr sz="1400"/>
          </a:p>
          <a:p>
            <a:pPr indent="0" lvl="0" marL="0" rtl="0" algn="l">
              <a:spcBef>
                <a:spcPts val="1600"/>
              </a:spcBef>
              <a:spcAft>
                <a:spcPts val="0"/>
              </a:spcAft>
              <a:buNone/>
            </a:pPr>
            <a:r>
              <a:t/>
            </a:r>
            <a:endParaRPr sz="1400"/>
          </a:p>
          <a:p>
            <a:pPr indent="0" lvl="0" marL="0" rtl="0" algn="l">
              <a:spcBef>
                <a:spcPts val="1600"/>
              </a:spcBef>
              <a:spcAft>
                <a:spcPts val="1600"/>
              </a:spcAft>
              <a:buNone/>
            </a:pPr>
            <a:r>
              <a:t/>
            </a:r>
            <a:endParaRPr sz="14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3"/>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Paper Bag Princess- CONT.</a:t>
            </a:r>
            <a:endParaRPr/>
          </a:p>
        </p:txBody>
      </p:sp>
      <p:sp>
        <p:nvSpPr>
          <p:cNvPr id="363" name="Google Shape;363;p63"/>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Select a purpose for the read, go over the cover- the visuals, title and make predictions about what they think the book is going to be about.</a:t>
            </a:r>
            <a:endParaRPr sz="1400"/>
          </a:p>
          <a:p>
            <a:pPr indent="-317500" lvl="0" marL="457200" rtl="0" algn="l">
              <a:spcBef>
                <a:spcPts val="0"/>
              </a:spcBef>
              <a:spcAft>
                <a:spcPts val="0"/>
              </a:spcAft>
              <a:buSzPts val="1400"/>
              <a:buChar char="●"/>
            </a:pPr>
            <a:r>
              <a:rPr lang="en" sz="1400"/>
              <a:t>During-reading: Go over text- make connections with it, determine important ideas, use context clues to understand vocab, infer meaning.</a:t>
            </a:r>
            <a:endParaRPr sz="1400"/>
          </a:p>
          <a:p>
            <a:pPr indent="-317500" lvl="0" marL="457200" rtl="0" algn="l">
              <a:spcBef>
                <a:spcPts val="0"/>
              </a:spcBef>
              <a:spcAft>
                <a:spcPts val="0"/>
              </a:spcAft>
              <a:buSzPts val="1400"/>
              <a:buChar char="●"/>
            </a:pPr>
            <a:r>
              <a:rPr lang="en" sz="1400"/>
              <a:t>Post-reading: clarify understanding, analyze and evaluate ideas, information and perspectives.</a:t>
            </a:r>
            <a:endParaRPr sz="14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67" name="Shape 367"/>
        <p:cNvGrpSpPr/>
        <p:nvPr/>
      </p:nvGrpSpPr>
      <p:grpSpPr>
        <a:xfrm>
          <a:off x="0" y="0"/>
          <a:ext cx="0" cy="0"/>
          <a:chOff x="0" y="0"/>
          <a:chExt cx="0" cy="0"/>
        </a:xfrm>
      </p:grpSpPr>
      <p:pic>
        <p:nvPicPr>
          <p:cNvPr id="368" name="Google Shape;368;p64"/>
          <p:cNvPicPr preferRelativeResize="0"/>
          <p:nvPr/>
        </p:nvPicPr>
        <p:blipFill>
          <a:blip r:embed="rId3">
            <a:alphaModFix/>
          </a:blip>
          <a:stretch>
            <a:fillRect/>
          </a:stretch>
        </p:blipFill>
        <p:spPr>
          <a:xfrm>
            <a:off x="4045300" y="519125"/>
            <a:ext cx="3829050" cy="3810000"/>
          </a:xfrm>
          <a:prstGeom prst="rect">
            <a:avLst/>
          </a:prstGeom>
          <a:noFill/>
          <a:ln>
            <a:noFill/>
          </a:ln>
        </p:spPr>
      </p:pic>
      <p:sp>
        <p:nvSpPr>
          <p:cNvPr id="369" name="Google Shape;369;p64"/>
          <p:cNvSpPr txBox="1"/>
          <p:nvPr/>
        </p:nvSpPr>
        <p:spPr>
          <a:xfrm>
            <a:off x="244475" y="1786600"/>
            <a:ext cx="3733200" cy="5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Oswald"/>
                <a:ea typeface="Oswald"/>
                <a:cs typeface="Oswald"/>
                <a:sym typeface="Oswald"/>
              </a:rPr>
              <a:t>17. The Berenstain Bears Go to School</a:t>
            </a:r>
            <a:endParaRPr sz="2000">
              <a:solidFill>
                <a:srgbClr val="FFFFFF"/>
              </a:solidFill>
              <a:latin typeface="Oswald"/>
              <a:ea typeface="Oswald"/>
              <a:cs typeface="Oswald"/>
              <a:sym typeface="Oswa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Berenstain Bears go to School</a:t>
            </a:r>
            <a:endParaRPr/>
          </a:p>
        </p:txBody>
      </p:sp>
      <p:sp>
        <p:nvSpPr>
          <p:cNvPr id="375" name="Google Shape;375;p65"/>
          <p:cNvSpPr txBox="1"/>
          <p:nvPr>
            <p:ph idx="1" type="body"/>
          </p:nvPr>
        </p:nvSpPr>
        <p:spPr>
          <a:xfrm>
            <a:off x="311700" y="1468825"/>
            <a:ext cx="8520600" cy="333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When I was growing up I loved this series, they were fun and enjoyable books but also taught a valuable lesson as well. Every book was them learning something, or doing something that was wrong or just general life lessons. </a:t>
            </a:r>
            <a:endParaRPr sz="1400"/>
          </a:p>
          <a:p>
            <a:pPr indent="0" lvl="0" marL="0" rtl="0" algn="l">
              <a:spcBef>
                <a:spcPts val="1600"/>
              </a:spcBef>
              <a:spcAft>
                <a:spcPts val="0"/>
              </a:spcAft>
              <a:buNone/>
            </a:pPr>
            <a:r>
              <a:rPr b="1" i="1" lang="en" sz="1400"/>
              <a:t>Grade: </a:t>
            </a:r>
            <a:r>
              <a:rPr lang="en" sz="1400"/>
              <a:t>K-4</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Big Idea (BC LA Curriculum)- Stories and other texts can be shared through pictures and words.</a:t>
            </a:r>
            <a:endParaRPr sz="1400"/>
          </a:p>
          <a:p>
            <a:pPr indent="-317500" lvl="0" marL="457200" rtl="0" algn="l">
              <a:spcBef>
                <a:spcPts val="0"/>
              </a:spcBef>
              <a:spcAft>
                <a:spcPts val="0"/>
              </a:spcAft>
              <a:buSzPts val="1400"/>
              <a:buChar char="●"/>
            </a:pPr>
            <a:r>
              <a:rPr lang="en" sz="1400"/>
              <a:t>Curricular Competencies (BC LA Curriculum)- Use personal experience and knowledge to connect to stories and other texts to make meaning.</a:t>
            </a:r>
            <a:endParaRPr sz="1400"/>
          </a:p>
          <a:p>
            <a:pPr indent="0" lvl="0" marL="0" rtl="0" algn="l">
              <a:spcBef>
                <a:spcPts val="1600"/>
              </a:spcBef>
              <a:spcAft>
                <a:spcPts val="0"/>
              </a:spcAft>
              <a:buNone/>
            </a:pPr>
            <a:r>
              <a:t/>
            </a:r>
            <a:endParaRPr sz="1400"/>
          </a:p>
          <a:p>
            <a:pPr indent="0" lvl="0" marL="0" rtl="0" algn="l">
              <a:spcBef>
                <a:spcPts val="1600"/>
              </a:spcBef>
              <a:spcAft>
                <a:spcPts val="0"/>
              </a:spcAft>
              <a:buNone/>
            </a:pPr>
            <a:r>
              <a:t/>
            </a:r>
            <a:endParaRPr sz="1400"/>
          </a:p>
          <a:p>
            <a:pPr indent="0" lvl="0" marL="0" rtl="0" algn="l">
              <a:spcBef>
                <a:spcPts val="1600"/>
              </a:spcBef>
              <a:spcAft>
                <a:spcPts val="1600"/>
              </a:spcAft>
              <a:buNone/>
            </a:pPr>
            <a:r>
              <a:t/>
            </a:r>
            <a:endParaRPr sz="14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6"/>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Berenstain Bears go to School- CONT.</a:t>
            </a:r>
            <a:endParaRPr/>
          </a:p>
        </p:txBody>
      </p:sp>
      <p:sp>
        <p:nvSpPr>
          <p:cNvPr id="381" name="Google Shape;381;p66"/>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Go over the title/ cover and start a discussion about their first day at school.</a:t>
            </a:r>
            <a:endParaRPr sz="1400"/>
          </a:p>
          <a:p>
            <a:pPr indent="-317500" lvl="0" marL="457200" rtl="0" algn="l">
              <a:spcBef>
                <a:spcPts val="0"/>
              </a:spcBef>
              <a:spcAft>
                <a:spcPts val="0"/>
              </a:spcAft>
              <a:buSzPts val="1400"/>
              <a:buChar char="●"/>
            </a:pPr>
            <a:r>
              <a:rPr lang="en" sz="1400"/>
              <a:t>During-reading: visualize the text/picture, determine important ideas, monitor understanding.</a:t>
            </a:r>
            <a:endParaRPr sz="1400"/>
          </a:p>
          <a:p>
            <a:pPr indent="-317500" lvl="0" marL="457200" rtl="0" algn="l">
              <a:spcBef>
                <a:spcPts val="0"/>
              </a:spcBef>
              <a:spcAft>
                <a:spcPts val="0"/>
              </a:spcAft>
              <a:buSzPts val="1400"/>
              <a:buChar char="●"/>
            </a:pPr>
            <a:r>
              <a:rPr lang="en" sz="1400"/>
              <a:t>Post-reading: clarify understanding, respond through talking, writing, drawing- have students draw pictures about their favorite part of their first day of school! </a:t>
            </a:r>
            <a:endParaRPr sz="14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85" name="Shape 385"/>
        <p:cNvGrpSpPr/>
        <p:nvPr/>
      </p:nvGrpSpPr>
      <p:grpSpPr>
        <a:xfrm>
          <a:off x="0" y="0"/>
          <a:ext cx="0" cy="0"/>
          <a:chOff x="0" y="0"/>
          <a:chExt cx="0" cy="0"/>
        </a:xfrm>
      </p:grpSpPr>
      <p:pic>
        <p:nvPicPr>
          <p:cNvPr id="386" name="Google Shape;386;p67"/>
          <p:cNvPicPr preferRelativeResize="0"/>
          <p:nvPr/>
        </p:nvPicPr>
        <p:blipFill>
          <a:blip r:embed="rId3">
            <a:alphaModFix/>
          </a:blip>
          <a:stretch>
            <a:fillRect/>
          </a:stretch>
        </p:blipFill>
        <p:spPr>
          <a:xfrm>
            <a:off x="4411975" y="312275"/>
            <a:ext cx="3057525" cy="4286250"/>
          </a:xfrm>
          <a:prstGeom prst="rect">
            <a:avLst/>
          </a:prstGeom>
          <a:noFill/>
          <a:ln>
            <a:noFill/>
          </a:ln>
        </p:spPr>
      </p:pic>
      <p:sp>
        <p:nvSpPr>
          <p:cNvPr id="387" name="Google Shape;387;p67"/>
          <p:cNvSpPr txBox="1"/>
          <p:nvPr/>
        </p:nvSpPr>
        <p:spPr>
          <a:xfrm>
            <a:off x="874500" y="1777175"/>
            <a:ext cx="2858400" cy="5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Oswald"/>
                <a:ea typeface="Oswald"/>
                <a:cs typeface="Oswald"/>
                <a:sym typeface="Oswald"/>
              </a:rPr>
              <a:t>18. Green Eggs and Ham</a:t>
            </a:r>
            <a:endParaRPr sz="2400">
              <a:solidFill>
                <a:srgbClr val="FFFFFF"/>
              </a:solidFill>
              <a:latin typeface="Oswald"/>
              <a:ea typeface="Oswald"/>
              <a:cs typeface="Oswald"/>
              <a:sym typeface="Oswa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6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Green Eggs and Ham</a:t>
            </a:r>
            <a:endParaRPr/>
          </a:p>
        </p:txBody>
      </p:sp>
      <p:sp>
        <p:nvSpPr>
          <p:cNvPr id="393" name="Google Shape;393;p68"/>
          <p:cNvSpPr txBox="1"/>
          <p:nvPr>
            <p:ph idx="1" type="body"/>
          </p:nvPr>
        </p:nvSpPr>
        <p:spPr>
          <a:xfrm>
            <a:off x="311700" y="1468825"/>
            <a:ext cx="8520600" cy="357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I really adore the Dr.Seuss books, when I was younger that was another series I use to read. I think their enjoyable books for kids to read and most of them usually have a message that kids can learn from. This book was probably one of my favorites from the series, would love to read this one day to my class.</a:t>
            </a:r>
            <a:endParaRPr sz="1400"/>
          </a:p>
          <a:p>
            <a:pPr indent="0" lvl="0" marL="0" rtl="0" algn="l">
              <a:spcBef>
                <a:spcPts val="1600"/>
              </a:spcBef>
              <a:spcAft>
                <a:spcPts val="0"/>
              </a:spcAft>
              <a:buNone/>
            </a:pPr>
            <a:r>
              <a:rPr b="1" i="1" lang="en" sz="1400"/>
              <a:t>Grade:</a:t>
            </a:r>
            <a:r>
              <a:rPr lang="en" sz="1400"/>
              <a:t> K-4</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Curricular Competencies (BC LA Curriculum)- Recognize the structure and elements of story</a:t>
            </a:r>
            <a:endParaRPr sz="1400"/>
          </a:p>
          <a:p>
            <a:pPr indent="-317500" lvl="0" marL="457200" rtl="0" algn="l">
              <a:spcBef>
                <a:spcPts val="0"/>
              </a:spcBef>
              <a:spcAft>
                <a:spcPts val="0"/>
              </a:spcAft>
              <a:buSzPts val="1400"/>
              <a:buChar char="●"/>
            </a:pPr>
            <a:r>
              <a:rPr lang="en" sz="1400"/>
              <a:t>Curricular Competencies (BC LA Curriculum)- Use developmentally appropriate reading, listening and viewing strategies to make meaning.</a:t>
            </a:r>
            <a:endParaRPr sz="1400"/>
          </a:p>
          <a:p>
            <a:pPr indent="0" lvl="0" marL="0" rtl="0" algn="l">
              <a:spcBef>
                <a:spcPts val="1600"/>
              </a:spcBef>
              <a:spcAft>
                <a:spcPts val="0"/>
              </a:spcAft>
              <a:buNone/>
            </a:pPr>
            <a:r>
              <a:t/>
            </a:r>
            <a:endParaRPr b="1" i="1" sz="1400"/>
          </a:p>
          <a:p>
            <a:pPr indent="0" lvl="0" marL="0" rtl="0" algn="l">
              <a:spcBef>
                <a:spcPts val="1600"/>
              </a:spcBef>
              <a:spcAft>
                <a:spcPts val="1600"/>
              </a:spcAft>
              <a:buNone/>
            </a:pPr>
            <a:r>
              <a:t/>
            </a:r>
            <a:endParaRPr sz="14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9"/>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Green Eggs and Ham- CONT.</a:t>
            </a:r>
            <a:endParaRPr/>
          </a:p>
        </p:txBody>
      </p:sp>
      <p:sp>
        <p:nvSpPr>
          <p:cNvPr id="399" name="Google Shape;399;p69"/>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Go over the cover, examine the title, make assumptions of the book/ predict</a:t>
            </a:r>
            <a:endParaRPr sz="1400"/>
          </a:p>
          <a:p>
            <a:pPr indent="-317500" lvl="0" marL="457200" rtl="0" algn="l">
              <a:spcBef>
                <a:spcPts val="0"/>
              </a:spcBef>
              <a:spcAft>
                <a:spcPts val="0"/>
              </a:spcAft>
              <a:buSzPts val="1400"/>
              <a:buChar char="●"/>
            </a:pPr>
            <a:r>
              <a:rPr lang="en" sz="1400"/>
              <a:t>During-reading: determine important ideas, monitor understanding, go over the visuals.</a:t>
            </a:r>
            <a:endParaRPr sz="1400"/>
          </a:p>
          <a:p>
            <a:pPr indent="-317500" lvl="0" marL="457200" rtl="0" algn="l">
              <a:spcBef>
                <a:spcPts val="0"/>
              </a:spcBef>
              <a:spcAft>
                <a:spcPts val="0"/>
              </a:spcAft>
              <a:buSzPts val="1400"/>
              <a:buChar char="●"/>
            </a:pPr>
            <a:r>
              <a:rPr lang="en" sz="1400"/>
              <a:t>Post-reading: Clarify understanding, extend understanding in critical and creative ways- art project</a:t>
            </a:r>
            <a:endParaRPr sz="14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3" name="Shape 403"/>
        <p:cNvGrpSpPr/>
        <p:nvPr/>
      </p:nvGrpSpPr>
      <p:grpSpPr>
        <a:xfrm>
          <a:off x="0" y="0"/>
          <a:ext cx="0" cy="0"/>
          <a:chOff x="0" y="0"/>
          <a:chExt cx="0" cy="0"/>
        </a:xfrm>
      </p:grpSpPr>
      <p:pic>
        <p:nvPicPr>
          <p:cNvPr id="404" name="Google Shape;404;p70"/>
          <p:cNvPicPr preferRelativeResize="0"/>
          <p:nvPr/>
        </p:nvPicPr>
        <p:blipFill>
          <a:blip r:embed="rId3">
            <a:alphaModFix/>
          </a:blip>
          <a:stretch>
            <a:fillRect/>
          </a:stretch>
        </p:blipFill>
        <p:spPr>
          <a:xfrm>
            <a:off x="4462275" y="246425"/>
            <a:ext cx="3249651" cy="4332876"/>
          </a:xfrm>
          <a:prstGeom prst="rect">
            <a:avLst/>
          </a:prstGeom>
          <a:noFill/>
          <a:ln>
            <a:noFill/>
          </a:ln>
        </p:spPr>
      </p:pic>
      <p:sp>
        <p:nvSpPr>
          <p:cNvPr id="405" name="Google Shape;405;p70"/>
          <p:cNvSpPr txBox="1"/>
          <p:nvPr/>
        </p:nvSpPr>
        <p:spPr>
          <a:xfrm>
            <a:off x="705225" y="1767775"/>
            <a:ext cx="2943300" cy="4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rgbClr val="FFFFFF"/>
                </a:solidFill>
                <a:latin typeface="Oswald"/>
                <a:ea typeface="Oswald"/>
                <a:cs typeface="Oswald"/>
                <a:sym typeface="Oswald"/>
              </a:rPr>
              <a:t>19. The Lion King</a:t>
            </a:r>
            <a:endParaRPr sz="2900">
              <a:solidFill>
                <a:srgbClr val="FFFFFF"/>
              </a:solidFill>
              <a:latin typeface="Oswald"/>
              <a:ea typeface="Oswald"/>
              <a:cs typeface="Oswald"/>
              <a:sym typeface="Oswa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7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Lion King</a:t>
            </a:r>
            <a:endParaRPr/>
          </a:p>
        </p:txBody>
      </p:sp>
      <p:sp>
        <p:nvSpPr>
          <p:cNvPr id="411" name="Google Shape;411;p71"/>
          <p:cNvSpPr txBox="1"/>
          <p:nvPr>
            <p:ph idx="1" type="body"/>
          </p:nvPr>
        </p:nvSpPr>
        <p:spPr>
          <a:xfrm>
            <a:off x="311700" y="1468825"/>
            <a:ext cx="8520600" cy="353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I really loved the disney books growing up, it was such a fun way of telling a story or sending a message to the kids. In the lion king the story is about betrayal within family and to always protect your family. I think that is such an important topic to talk about.</a:t>
            </a:r>
            <a:endParaRPr sz="1400"/>
          </a:p>
          <a:p>
            <a:pPr indent="0" lvl="0" marL="0" rtl="0" algn="l">
              <a:spcBef>
                <a:spcPts val="1600"/>
              </a:spcBef>
              <a:spcAft>
                <a:spcPts val="0"/>
              </a:spcAft>
              <a:buNone/>
            </a:pPr>
            <a:r>
              <a:rPr b="1" i="1" lang="en" sz="1400"/>
              <a:t>Grade:</a:t>
            </a:r>
            <a:r>
              <a:rPr lang="en" sz="1400"/>
              <a:t> K-4</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Curricular Competencies (BC LA Curriculum)- Apply a variety of thinking skills to gain meaning from texts</a:t>
            </a:r>
            <a:endParaRPr sz="1400"/>
          </a:p>
          <a:p>
            <a:pPr indent="-317500" lvl="0" marL="457200" rtl="0" algn="l">
              <a:spcBef>
                <a:spcPts val="0"/>
              </a:spcBef>
              <a:spcAft>
                <a:spcPts val="0"/>
              </a:spcAft>
              <a:buSzPts val="1400"/>
              <a:buChar char="●"/>
            </a:pPr>
            <a:r>
              <a:rPr lang="en" sz="1400"/>
              <a:t>Curricular Competencies (BC LA Curriculum)- Use personal experience and knowledge to connect to text and deepen understanding of self,community, and the world</a:t>
            </a:r>
            <a:endParaRPr sz="1400"/>
          </a:p>
          <a:p>
            <a:pPr indent="0" lvl="0" marL="0" rtl="0" algn="l">
              <a:spcBef>
                <a:spcPts val="1600"/>
              </a:spcBef>
              <a:spcAft>
                <a:spcPts val="0"/>
              </a:spcAft>
              <a:buNone/>
            </a:pPr>
            <a:r>
              <a:t/>
            </a:r>
            <a:endParaRPr b="1" i="1" sz="1400"/>
          </a:p>
          <a:p>
            <a:pPr indent="0" lvl="0" marL="0" rtl="0" algn="l">
              <a:spcBef>
                <a:spcPts val="1600"/>
              </a:spcBef>
              <a:spcAft>
                <a:spcPts val="1600"/>
              </a:spcAft>
              <a:buNone/>
            </a:pPr>
            <a:r>
              <a:t/>
            </a:r>
            <a:endParaRPr sz="1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419100" lvl="0" marL="457200" rtl="0" algn="l">
              <a:spcBef>
                <a:spcPts val="0"/>
              </a:spcBef>
              <a:spcAft>
                <a:spcPts val="0"/>
              </a:spcAft>
              <a:buSzPts val="3000"/>
              <a:buAutoNum type="arabicPeriod"/>
            </a:pPr>
            <a:r>
              <a:rPr lang="en"/>
              <a:t>Malala’s Magic Pencil (Autobiography)- CONT.</a:t>
            </a:r>
            <a:endParaRPr/>
          </a:p>
        </p:txBody>
      </p:sp>
      <p:sp>
        <p:nvSpPr>
          <p:cNvPr id="93" name="Google Shape;93;p18"/>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 </a:t>
            </a:r>
            <a:endParaRPr b="1" i="1" sz="1400"/>
          </a:p>
          <a:p>
            <a:pPr indent="-317500" lvl="0" marL="457200" rtl="0" algn="l">
              <a:spcBef>
                <a:spcPts val="1600"/>
              </a:spcBef>
              <a:spcAft>
                <a:spcPts val="0"/>
              </a:spcAft>
              <a:buSzPts val="1400"/>
              <a:buChar char="●"/>
            </a:pPr>
            <a:r>
              <a:rPr lang="en" sz="1400"/>
              <a:t>Pre-reading: Discuss the author, talk about who she is and why she is so important. </a:t>
            </a:r>
            <a:endParaRPr sz="1400"/>
          </a:p>
          <a:p>
            <a:pPr indent="-342900" lvl="0" marL="457200" rtl="0" algn="l">
              <a:spcBef>
                <a:spcPts val="0"/>
              </a:spcBef>
              <a:spcAft>
                <a:spcPts val="0"/>
              </a:spcAft>
              <a:buSzPts val="1800"/>
              <a:buChar char="●"/>
            </a:pPr>
            <a:r>
              <a:rPr lang="en" sz="1400"/>
              <a:t>During reading: stop and reflect on important ideas, make connections when opportunity arises, question author purpose and point of view</a:t>
            </a:r>
            <a:endParaRPr sz="1400"/>
          </a:p>
          <a:p>
            <a:pPr indent="-342900" lvl="0" marL="457200" rtl="0" algn="l">
              <a:spcBef>
                <a:spcPts val="0"/>
              </a:spcBef>
              <a:spcAft>
                <a:spcPts val="0"/>
              </a:spcAft>
              <a:buSzPts val="1800"/>
              <a:buChar char="●"/>
            </a:pPr>
            <a:r>
              <a:rPr lang="en" sz="1400"/>
              <a:t>Post-reading: Have students reflect and have them do an activity asking them if they had the opportunity “what would they use their magical pencil for?” (create a worksheet for them)</a:t>
            </a:r>
            <a:endParaRPr sz="14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72"/>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Lion King- CONT.</a:t>
            </a:r>
            <a:endParaRPr/>
          </a:p>
        </p:txBody>
      </p:sp>
      <p:sp>
        <p:nvSpPr>
          <p:cNvPr id="417" name="Google Shape;417;p72"/>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select a purpose of the read, preview the front page- title and visuals, activate prior knowledge-maybe the students are already familiar with the book.</a:t>
            </a:r>
            <a:endParaRPr sz="1400"/>
          </a:p>
          <a:p>
            <a:pPr indent="-317500" lvl="0" marL="457200" rtl="0" algn="l">
              <a:spcBef>
                <a:spcPts val="0"/>
              </a:spcBef>
              <a:spcAft>
                <a:spcPts val="0"/>
              </a:spcAft>
              <a:buSzPts val="1400"/>
              <a:buChar char="●"/>
            </a:pPr>
            <a:r>
              <a:rPr lang="en" sz="1400"/>
              <a:t>During-reading: Determine important ideas, monitor understanding, infer meaning.</a:t>
            </a:r>
            <a:endParaRPr sz="1400"/>
          </a:p>
          <a:p>
            <a:pPr indent="-317500" lvl="0" marL="457200" rtl="0" algn="l">
              <a:spcBef>
                <a:spcPts val="0"/>
              </a:spcBef>
              <a:spcAft>
                <a:spcPts val="0"/>
              </a:spcAft>
              <a:buSzPts val="1400"/>
              <a:buChar char="●"/>
            </a:pPr>
            <a:r>
              <a:rPr lang="en" sz="1400"/>
              <a:t>Post-reading: clarify understanding, summarize main points, extend understanding in critical and creative ways- do an activity after the read. </a:t>
            </a:r>
            <a:endParaRPr sz="14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1" name="Shape 421"/>
        <p:cNvGrpSpPr/>
        <p:nvPr/>
      </p:nvGrpSpPr>
      <p:grpSpPr>
        <a:xfrm>
          <a:off x="0" y="0"/>
          <a:ext cx="0" cy="0"/>
          <a:chOff x="0" y="0"/>
          <a:chExt cx="0" cy="0"/>
        </a:xfrm>
      </p:grpSpPr>
      <p:pic>
        <p:nvPicPr>
          <p:cNvPr id="422" name="Google Shape;422;p73"/>
          <p:cNvPicPr preferRelativeResize="0"/>
          <p:nvPr/>
        </p:nvPicPr>
        <p:blipFill>
          <a:blip r:embed="rId3">
            <a:alphaModFix/>
          </a:blip>
          <a:stretch>
            <a:fillRect/>
          </a:stretch>
        </p:blipFill>
        <p:spPr>
          <a:xfrm>
            <a:off x="3983275" y="278350"/>
            <a:ext cx="2959800" cy="4586776"/>
          </a:xfrm>
          <a:prstGeom prst="rect">
            <a:avLst/>
          </a:prstGeom>
          <a:noFill/>
          <a:ln>
            <a:noFill/>
          </a:ln>
        </p:spPr>
      </p:pic>
      <p:sp>
        <p:nvSpPr>
          <p:cNvPr id="423" name="Google Shape;423;p73"/>
          <p:cNvSpPr txBox="1"/>
          <p:nvPr/>
        </p:nvSpPr>
        <p:spPr>
          <a:xfrm>
            <a:off x="686425" y="2068675"/>
            <a:ext cx="2698800" cy="50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20. The Outsiders</a:t>
            </a:r>
            <a:endParaRPr sz="2800">
              <a:solidFill>
                <a:srgbClr val="FFFFFF"/>
              </a:solidFill>
              <a:latin typeface="Oswald"/>
              <a:ea typeface="Oswald"/>
              <a:cs typeface="Oswald"/>
              <a:sym typeface="Oswa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74"/>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Outsiders</a:t>
            </a:r>
            <a:endParaRPr/>
          </a:p>
        </p:txBody>
      </p:sp>
      <p:sp>
        <p:nvSpPr>
          <p:cNvPr id="429" name="Google Shape;429;p74"/>
          <p:cNvSpPr txBox="1"/>
          <p:nvPr>
            <p:ph idx="1" type="body"/>
          </p:nvPr>
        </p:nvSpPr>
        <p:spPr>
          <a:xfrm>
            <a:off x="311700" y="1468825"/>
            <a:ext cx="8520600" cy="35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I read this book in grade 7 and I think this was the only book I really enjoyed throughout my 4-7 grade experience. Most of the books the teachers gave us were dry and boring. I think this book sends a good message about how society still is especially at that age level where the students are changing and getting ready to go to highschool.</a:t>
            </a:r>
            <a:endParaRPr sz="1400"/>
          </a:p>
          <a:p>
            <a:pPr indent="0" lvl="0" marL="0" rtl="0" algn="l">
              <a:spcBef>
                <a:spcPts val="1600"/>
              </a:spcBef>
              <a:spcAft>
                <a:spcPts val="0"/>
              </a:spcAft>
              <a:buNone/>
            </a:pPr>
            <a:r>
              <a:rPr b="1" i="1" lang="en" sz="1400"/>
              <a:t>Grade:</a:t>
            </a:r>
            <a:r>
              <a:rPr lang="en" sz="1400"/>
              <a:t> 7</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Big Idea (BC LA Curriculum)- Questioning what we hear, read, and view contributes to our ability to be educated and engaged citizens.</a:t>
            </a:r>
            <a:endParaRPr sz="1400"/>
          </a:p>
          <a:p>
            <a:pPr indent="-317500" lvl="0" marL="457200" rtl="0" algn="l">
              <a:spcBef>
                <a:spcPts val="0"/>
              </a:spcBef>
              <a:spcAft>
                <a:spcPts val="0"/>
              </a:spcAft>
              <a:buSzPts val="1400"/>
              <a:buChar char="●"/>
            </a:pPr>
            <a:r>
              <a:rPr lang="en" sz="1400"/>
              <a:t>Curricular Competencies (BC LA Curriculum)- Think critically, creatively, and reflectively to explore ideas within, between, and beyond texts.</a:t>
            </a:r>
            <a:endParaRPr sz="1400"/>
          </a:p>
          <a:p>
            <a:pPr indent="0" lvl="0" marL="0" rtl="0" algn="l">
              <a:spcBef>
                <a:spcPts val="1600"/>
              </a:spcBef>
              <a:spcAft>
                <a:spcPts val="1600"/>
              </a:spcAft>
              <a:buNone/>
            </a:pPr>
            <a:r>
              <a:t/>
            </a:r>
            <a:endParaRPr sz="14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75"/>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Outsiders- CONT.</a:t>
            </a:r>
            <a:endParaRPr/>
          </a:p>
        </p:txBody>
      </p:sp>
      <p:sp>
        <p:nvSpPr>
          <p:cNvPr id="435" name="Google Shape;435;p75"/>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a:t>
            </a:r>
            <a:endParaRPr b="1" i="1" sz="1400"/>
          </a:p>
          <a:p>
            <a:pPr indent="-317500" lvl="0" marL="457200" rtl="0" algn="l">
              <a:spcBef>
                <a:spcPts val="1600"/>
              </a:spcBef>
              <a:spcAft>
                <a:spcPts val="0"/>
              </a:spcAft>
              <a:buSzPts val="1400"/>
              <a:buChar char="●"/>
            </a:pPr>
            <a:r>
              <a:rPr lang="en" sz="1400"/>
              <a:t>Pre-reading: Select a purpose for the reading, activate prior knowledge within the topic, question and discuss the message behind the book.</a:t>
            </a:r>
            <a:endParaRPr sz="1400"/>
          </a:p>
          <a:p>
            <a:pPr indent="-317500" lvl="0" marL="457200" rtl="0" algn="l">
              <a:spcBef>
                <a:spcPts val="0"/>
              </a:spcBef>
              <a:spcAft>
                <a:spcPts val="0"/>
              </a:spcAft>
              <a:buSzPts val="1400"/>
              <a:buChar char="●"/>
            </a:pPr>
            <a:r>
              <a:rPr lang="en" sz="1400"/>
              <a:t>During &amp; Post Reading: This chapter book will be read over many weeks. Have the students do a project on the book- a fun book report or visual presentation. </a:t>
            </a:r>
            <a:endParaRPr sz="1400"/>
          </a:p>
          <a:p>
            <a:pPr indent="0" lvl="0" marL="0" rtl="0" algn="l">
              <a:spcBef>
                <a:spcPts val="1600"/>
              </a:spcBef>
              <a:spcAft>
                <a:spcPts val="1600"/>
              </a:spcAft>
              <a:buNone/>
            </a:pPr>
            <a:r>
              <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7" name="Shape 97"/>
        <p:cNvGrpSpPr/>
        <p:nvPr/>
      </p:nvGrpSpPr>
      <p:grpSpPr>
        <a:xfrm>
          <a:off x="0" y="0"/>
          <a:ext cx="0" cy="0"/>
          <a:chOff x="0" y="0"/>
          <a:chExt cx="0" cy="0"/>
        </a:xfrm>
      </p:grpSpPr>
      <p:sp>
        <p:nvSpPr>
          <p:cNvPr id="98" name="Google Shape;98;p19"/>
          <p:cNvSpPr txBox="1"/>
          <p:nvPr/>
        </p:nvSpPr>
        <p:spPr>
          <a:xfrm>
            <a:off x="913800" y="2184475"/>
            <a:ext cx="2741400" cy="5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rgbClr val="FFFFFF"/>
                </a:solidFill>
                <a:latin typeface="Oswald"/>
                <a:ea typeface="Oswald"/>
                <a:cs typeface="Oswald"/>
                <a:sym typeface="Oswald"/>
              </a:rPr>
              <a:t>2. Love That Dog</a:t>
            </a:r>
            <a:endParaRPr sz="2800">
              <a:solidFill>
                <a:srgbClr val="FFFFFF"/>
              </a:solidFill>
              <a:latin typeface="Oswald"/>
              <a:ea typeface="Oswald"/>
              <a:cs typeface="Oswald"/>
              <a:sym typeface="Oswald"/>
            </a:endParaRPr>
          </a:p>
        </p:txBody>
      </p:sp>
      <p:pic>
        <p:nvPicPr>
          <p:cNvPr id="99" name="Google Shape;99;p19"/>
          <p:cNvPicPr preferRelativeResize="0"/>
          <p:nvPr/>
        </p:nvPicPr>
        <p:blipFill>
          <a:blip r:embed="rId3">
            <a:alphaModFix/>
          </a:blip>
          <a:stretch>
            <a:fillRect/>
          </a:stretch>
        </p:blipFill>
        <p:spPr>
          <a:xfrm>
            <a:off x="4534275" y="574075"/>
            <a:ext cx="2807475" cy="4169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Love that Dog (Poetry)</a:t>
            </a:r>
            <a:endParaRPr/>
          </a:p>
        </p:txBody>
      </p:sp>
      <p:sp>
        <p:nvSpPr>
          <p:cNvPr id="105" name="Google Shape;105;p20"/>
          <p:cNvSpPr txBox="1"/>
          <p:nvPr>
            <p:ph idx="1" type="body"/>
          </p:nvPr>
        </p:nvSpPr>
        <p:spPr>
          <a:xfrm>
            <a:off x="311700" y="1468825"/>
            <a:ext cx="8520600" cy="345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Why I choose this book: </a:t>
            </a:r>
            <a:r>
              <a:rPr lang="en" sz="1400"/>
              <a:t>I like how the book captures the nervous feeling of a student writing poetry. It allows students to relate and discuss their feelings about </a:t>
            </a:r>
            <a:r>
              <a:rPr lang="en" sz="1400"/>
              <a:t>poetry</a:t>
            </a:r>
            <a:r>
              <a:rPr lang="en" sz="1400"/>
              <a:t>. It also provides different types of poetry </a:t>
            </a:r>
            <a:r>
              <a:rPr lang="en" sz="1400"/>
              <a:t>within</a:t>
            </a:r>
            <a:r>
              <a:rPr lang="en" sz="1400"/>
              <a:t> the book, this can be set up as a poetry unit. </a:t>
            </a:r>
            <a:endParaRPr sz="1400"/>
          </a:p>
          <a:p>
            <a:pPr indent="0" lvl="0" marL="0" rtl="0" algn="l">
              <a:spcBef>
                <a:spcPts val="1600"/>
              </a:spcBef>
              <a:spcAft>
                <a:spcPts val="0"/>
              </a:spcAft>
              <a:buNone/>
            </a:pPr>
            <a:r>
              <a:rPr b="1" i="1" lang="en" sz="1400"/>
              <a:t>Grade:</a:t>
            </a:r>
            <a:r>
              <a:rPr lang="en" sz="1400"/>
              <a:t> 4-7</a:t>
            </a:r>
            <a:endParaRPr sz="1400"/>
          </a:p>
          <a:p>
            <a:pPr indent="0" lvl="0" marL="0" rtl="0" algn="l">
              <a:spcBef>
                <a:spcPts val="1600"/>
              </a:spcBef>
              <a:spcAft>
                <a:spcPts val="0"/>
              </a:spcAft>
              <a:buNone/>
            </a:pPr>
            <a:r>
              <a:rPr b="1" i="1" lang="en" sz="1400"/>
              <a:t>Pedagogical goals:</a:t>
            </a:r>
            <a:endParaRPr b="1" i="1" sz="1400"/>
          </a:p>
          <a:p>
            <a:pPr indent="-317500" lvl="0" marL="457200" rtl="0" algn="l">
              <a:spcBef>
                <a:spcPts val="1600"/>
              </a:spcBef>
              <a:spcAft>
                <a:spcPts val="0"/>
              </a:spcAft>
              <a:buSzPts val="1400"/>
              <a:buChar char="●"/>
            </a:pPr>
            <a:r>
              <a:rPr lang="en" sz="1400"/>
              <a:t>Have the students understand the meaning behind the text</a:t>
            </a:r>
            <a:endParaRPr sz="1400"/>
          </a:p>
          <a:p>
            <a:pPr indent="-317500" lvl="0" marL="457200" rtl="0" algn="l">
              <a:spcBef>
                <a:spcPts val="0"/>
              </a:spcBef>
              <a:spcAft>
                <a:spcPts val="0"/>
              </a:spcAft>
              <a:buSzPts val="1400"/>
              <a:buChar char="●"/>
            </a:pPr>
            <a:r>
              <a:rPr lang="en" sz="1400"/>
              <a:t>Have them become comfortable with writing and reading poetry</a:t>
            </a:r>
            <a:endParaRPr sz="1400"/>
          </a:p>
          <a:p>
            <a:pPr indent="-317500" lvl="0" marL="457200" rtl="0" algn="l">
              <a:spcBef>
                <a:spcPts val="0"/>
              </a:spcBef>
              <a:spcAft>
                <a:spcPts val="0"/>
              </a:spcAft>
              <a:buSzPts val="1400"/>
              <a:buChar char="●"/>
            </a:pPr>
            <a:r>
              <a:rPr lang="en" sz="1400"/>
              <a:t>Curricular Competencies (BC LA Curriculum)- Recognize and appreciate how different features, forms, and genres of texts reflect various purposes, audiences, and messages. </a:t>
            </a:r>
            <a:endParaRPr sz="1400"/>
          </a:p>
          <a:p>
            <a:pPr indent="0" lvl="0" marL="0" rtl="0" algn="l">
              <a:spcBef>
                <a:spcPts val="1600"/>
              </a:spcBef>
              <a:spcAft>
                <a:spcPts val="0"/>
              </a:spcAft>
              <a:buNone/>
            </a:pPr>
            <a:r>
              <a:t/>
            </a:r>
            <a:endParaRPr sz="1400"/>
          </a:p>
          <a:p>
            <a:pPr indent="0" lvl="0" marL="0" rtl="0" algn="l">
              <a:spcBef>
                <a:spcPts val="1600"/>
              </a:spcBef>
              <a:spcAft>
                <a:spcPts val="1600"/>
              </a:spcAft>
              <a:buNone/>
            </a:pPr>
            <a:r>
              <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372500"/>
            <a:ext cx="8520600" cy="733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Love that Dog (Poetry)- CONT.</a:t>
            </a:r>
            <a:endParaRPr/>
          </a:p>
        </p:txBody>
      </p:sp>
      <p:sp>
        <p:nvSpPr>
          <p:cNvPr id="111" name="Google Shape;111;p21"/>
          <p:cNvSpPr txBox="1"/>
          <p:nvPr>
            <p:ph idx="1" type="body"/>
          </p:nvPr>
        </p:nvSpPr>
        <p:spPr>
          <a:xfrm>
            <a:off x="311700" y="1468825"/>
            <a:ext cx="8520600" cy="309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t>Strategies: </a:t>
            </a:r>
            <a:endParaRPr b="1" i="1" sz="1400"/>
          </a:p>
          <a:p>
            <a:pPr indent="-317500" lvl="0" marL="457200" rtl="0" algn="l">
              <a:spcBef>
                <a:spcPts val="1600"/>
              </a:spcBef>
              <a:spcAft>
                <a:spcPts val="0"/>
              </a:spcAft>
              <a:buSzPts val="1400"/>
              <a:buChar char="●"/>
            </a:pPr>
            <a:r>
              <a:rPr lang="en" sz="1400"/>
              <a:t>Pre-reading: explain the purpose of reading this book, have a discussion around poetry and how students feel about it</a:t>
            </a:r>
            <a:endParaRPr sz="1400"/>
          </a:p>
          <a:p>
            <a:pPr indent="-317500" lvl="0" marL="457200" rtl="0" algn="l">
              <a:spcBef>
                <a:spcPts val="0"/>
              </a:spcBef>
              <a:spcAft>
                <a:spcPts val="0"/>
              </a:spcAft>
              <a:buSzPts val="1400"/>
              <a:buChar char="●"/>
            </a:pPr>
            <a:r>
              <a:rPr lang="en" sz="1400"/>
              <a:t>During-reading: Monitor the students understanding by asking questions during the read. After each poem have the students reflect and make </a:t>
            </a:r>
            <a:r>
              <a:rPr lang="en" sz="1400"/>
              <a:t>connections</a:t>
            </a:r>
            <a:r>
              <a:rPr lang="en" sz="1400"/>
              <a:t> to the text written.  </a:t>
            </a:r>
            <a:endParaRPr sz="1400"/>
          </a:p>
          <a:p>
            <a:pPr indent="-317500" lvl="0" marL="457200" rtl="0" algn="l">
              <a:spcBef>
                <a:spcPts val="0"/>
              </a:spcBef>
              <a:spcAft>
                <a:spcPts val="0"/>
              </a:spcAft>
              <a:buSzPts val="1400"/>
              <a:buChar char="●"/>
            </a:pPr>
            <a:r>
              <a:rPr lang="en" sz="1400"/>
              <a:t>Post-reading: clarify understanding about what was read, have students come up with a poem about their pet they own or their favorite animal. </a:t>
            </a:r>
            <a:endParaRPr sz="1400"/>
          </a:p>
          <a:p>
            <a:pPr indent="0" lvl="0" marL="0" rtl="0" algn="l">
              <a:spcBef>
                <a:spcPts val="1600"/>
              </a:spcBef>
              <a:spcAft>
                <a:spcPts val="1600"/>
              </a:spcAft>
              <a:buNone/>
            </a:pPr>
            <a:r>
              <a:t/>
            </a:r>
            <a:endParaRPr b="1" i="1" sz="1400"/>
          </a:p>
        </p:txBody>
      </p:sp>
    </p:spTree>
  </p:cSld>
  <p:clrMapOvr>
    <a:masterClrMapping/>
  </p:clrMapOvr>
</p:sld>
</file>

<file path=ppt/theme/theme1.xml><?xml version="1.0" encoding="utf-8"?>
<a:theme xmlns:a="http://schemas.openxmlformats.org/drawingml/2006/main" xmlns:r="http://schemas.openxmlformats.org/officeDocument/2006/relationships"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